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66" r:id="rId6"/>
    <p:sldId id="261" r:id="rId7"/>
    <p:sldId id="262" r:id="rId8"/>
    <p:sldId id="264" r:id="rId9"/>
    <p:sldId id="271" r:id="rId10"/>
    <p:sldId id="259" r:id="rId11"/>
    <p:sldId id="265" r:id="rId12"/>
  </p:sldIdLst>
  <p:sldSz cx="18288000" cy="10287000"/>
  <p:notesSz cx="6858000" cy="9144000"/>
  <p:embeddedFontLst>
    <p:embeddedFont>
      <p:font typeface="DM Sans" panose="020B0604020202020204" charset="0"/>
      <p:regular r:id="rId13"/>
    </p:embeddedFont>
    <p:embeddedFont>
      <p:font typeface="Arial Black" panose="020B0A04020102020204" pitchFamily="34" charset="0"/>
      <p:bold r:id="rId14"/>
    </p:embeddedFont>
    <p:embeddedFont>
      <p:font typeface="TC October" panose="020B0604020202020204" charset="0"/>
      <p:regular r:id="rId15"/>
    </p:embeddedFont>
    <p:embeddedFont>
      <p:font typeface="DM Sans Bo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2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0" Type="http://schemas.openxmlformats.org/officeDocument/2006/relationships/image" Target="../media/image37.png"/><Relationship Id="rId9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.svg"/><Relationship Id="rId5" Type="http://schemas.openxmlformats.org/officeDocument/2006/relationships/image" Target="../media/image10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9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7.svg"/><Relationship Id="rId12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1.sv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jpe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39.svg"/><Relationship Id="rId17" Type="http://schemas.openxmlformats.org/officeDocument/2006/relationships/image" Target="../media/image23.png"/><Relationship Id="rId2" Type="http://schemas.openxmlformats.org/officeDocument/2006/relationships/image" Target="../media/image11.png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26.svg"/><Relationship Id="rId19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0.png"/><Relationship Id="rId7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3.png"/><Relationship Id="rId7" Type="http://schemas.openxmlformats.org/officeDocument/2006/relationships/image" Target="../media/image2.png"/><Relationship Id="rId12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10.png"/><Relationship Id="rId10" Type="http://schemas.openxmlformats.org/officeDocument/2006/relationships/image" Target="../media/image35.png"/><Relationship Id="rId4" Type="http://schemas.openxmlformats.org/officeDocument/2006/relationships/image" Target="../media/image4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34" t="-56294" b="-795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38100"/>
            <a:ext cx="3148576" cy="1476073"/>
          </a:xfrm>
          <a:custGeom>
            <a:avLst/>
            <a:gdLst/>
            <a:ahLst/>
            <a:cxnLst/>
            <a:rect l="l" t="t" r="r" b="b"/>
            <a:pathLst>
              <a:path w="4239752" h="3885155">
                <a:moveTo>
                  <a:pt x="0" y="0"/>
                </a:moveTo>
                <a:lnTo>
                  <a:pt x="4239752" y="0"/>
                </a:lnTo>
                <a:lnTo>
                  <a:pt x="4239752" y="3885155"/>
                </a:lnTo>
                <a:lnTo>
                  <a:pt x="0" y="3885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 l="-34656" t="-163209"/>
            </a:stretch>
          </a:blipFill>
        </p:spPr>
      </p:sp>
      <p:sp>
        <p:nvSpPr>
          <p:cNvPr id="6" name="Freeform 6"/>
          <p:cNvSpPr/>
          <p:nvPr/>
        </p:nvSpPr>
        <p:spPr>
          <a:xfrm rot="21330320">
            <a:off x="9500582" y="1477111"/>
            <a:ext cx="7371044" cy="7710600"/>
          </a:xfrm>
          <a:custGeom>
            <a:avLst/>
            <a:gdLst/>
            <a:ahLst/>
            <a:cxnLst/>
            <a:rect l="l" t="t" r="r" b="b"/>
            <a:pathLst>
              <a:path w="16836669" h="16836669">
                <a:moveTo>
                  <a:pt x="0" y="0"/>
                </a:moveTo>
                <a:lnTo>
                  <a:pt x="16836669" y="0"/>
                </a:lnTo>
                <a:lnTo>
                  <a:pt x="16836669" y="16836669"/>
                </a:lnTo>
                <a:lnTo>
                  <a:pt x="0" y="16836669"/>
                </a:lnTo>
                <a:close/>
              </a:path>
            </a:pathLst>
          </a:custGeom>
          <a:blipFill>
            <a:blip r:embed="rId6"/>
            <a:stretch>
              <a:fillRect l="-28005" r="-21807"/>
            </a:stretch>
          </a:blipFill>
        </p:spPr>
      </p:sp>
      <p:sp>
        <p:nvSpPr>
          <p:cNvPr id="8" name="Freeform 8"/>
          <p:cNvSpPr/>
          <p:nvPr/>
        </p:nvSpPr>
        <p:spPr>
          <a:xfrm rot="10110876">
            <a:off x="9588890" y="849777"/>
            <a:ext cx="8789025" cy="2521910"/>
          </a:xfrm>
          <a:custGeom>
            <a:avLst/>
            <a:gdLst/>
            <a:ahLst/>
            <a:cxnLst/>
            <a:rect l="l" t="t" r="r" b="b"/>
            <a:pathLst>
              <a:path w="8789025" h="5910619">
                <a:moveTo>
                  <a:pt x="0" y="0"/>
                </a:moveTo>
                <a:lnTo>
                  <a:pt x="8789026" y="0"/>
                </a:lnTo>
                <a:lnTo>
                  <a:pt x="8789026" y="5910619"/>
                </a:lnTo>
                <a:lnTo>
                  <a:pt x="0" y="59106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/>
            <a:stretch>
              <a:fillRect t="-1" b="-134370"/>
            </a:stretch>
          </a:blipFill>
        </p:spPr>
      </p:sp>
      <p:sp>
        <p:nvSpPr>
          <p:cNvPr id="9" name="Freeform 9"/>
          <p:cNvSpPr/>
          <p:nvPr/>
        </p:nvSpPr>
        <p:spPr>
          <a:xfrm rot="8460063">
            <a:off x="8956681" y="-1425931"/>
            <a:ext cx="7315200" cy="1995055"/>
          </a:xfrm>
          <a:custGeom>
            <a:avLst/>
            <a:gdLst/>
            <a:ahLst/>
            <a:cxnLst/>
            <a:rect l="l" t="t" r="r" b="b"/>
            <a:pathLst>
              <a:path w="7315200" h="1995055">
                <a:moveTo>
                  <a:pt x="0" y="0"/>
                </a:moveTo>
                <a:lnTo>
                  <a:pt x="7315200" y="0"/>
                </a:lnTo>
                <a:lnTo>
                  <a:pt x="7315200" y="1995054"/>
                </a:lnTo>
                <a:lnTo>
                  <a:pt x="0" y="1995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773761" y="7441560"/>
            <a:ext cx="4828210" cy="2807340"/>
          </a:xfrm>
          <a:custGeom>
            <a:avLst/>
            <a:gdLst/>
            <a:ahLst/>
            <a:cxnLst/>
            <a:rect l="l" t="t" r="r" b="b"/>
            <a:pathLst>
              <a:path w="4828210" h="4801875">
                <a:moveTo>
                  <a:pt x="0" y="0"/>
                </a:moveTo>
                <a:lnTo>
                  <a:pt x="4828210" y="0"/>
                </a:lnTo>
                <a:lnTo>
                  <a:pt x="4828210" y="4801875"/>
                </a:lnTo>
                <a:lnTo>
                  <a:pt x="0" y="48018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rcRect/>
            <a:stretch>
              <a:fillRect t="-2" b="-71045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304800" y="3431343"/>
            <a:ext cx="9331206" cy="3802135"/>
            <a:chOff x="0" y="0"/>
            <a:chExt cx="12441608" cy="506951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9050"/>
              <a:ext cx="12441608" cy="4057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 dirty="0" err="1">
                  <a:solidFill>
                    <a:srgbClr val="FFFFFF"/>
                  </a:solidFill>
                  <a:latin typeface="TC October"/>
                  <a:ea typeface="TC October"/>
                  <a:cs typeface="TC October"/>
                  <a:sym typeface="TC October"/>
                </a:rPr>
                <a:t>assista</a:t>
              </a:r>
              <a:r>
                <a:rPr lang="en-US" sz="9999" dirty="0">
                  <a:solidFill>
                    <a:srgbClr val="FFFFFF"/>
                  </a:solidFill>
                  <a:latin typeface="TC October"/>
                  <a:ea typeface="TC October"/>
                  <a:cs typeface="TC October"/>
                  <a:sym typeface="TC October"/>
                </a:rPr>
                <a:t> se </a:t>
              </a:r>
              <a:r>
                <a:rPr lang="en-US" sz="9999" dirty="0" err="1">
                  <a:solidFill>
                    <a:srgbClr val="FFFFFF"/>
                  </a:solidFill>
                  <a:latin typeface="TC October"/>
                  <a:ea typeface="TC October"/>
                  <a:cs typeface="TC October"/>
                  <a:sym typeface="TC October"/>
                </a:rPr>
                <a:t>tiver</a:t>
              </a:r>
              <a:r>
                <a:rPr lang="en-US" sz="9999" dirty="0">
                  <a:solidFill>
                    <a:srgbClr val="FFFFFF"/>
                  </a:solidFill>
                  <a:latin typeface="TC October"/>
                  <a:ea typeface="TC October"/>
                  <a:cs typeface="TC October"/>
                  <a:sym typeface="TC October"/>
                </a:rPr>
                <a:t> </a:t>
              </a:r>
              <a:r>
                <a:rPr lang="en-US" sz="9999" dirty="0" err="1">
                  <a:solidFill>
                    <a:srgbClr val="FFFFFF"/>
                  </a:solidFill>
                  <a:latin typeface="TC October"/>
                  <a:ea typeface="TC October"/>
                  <a:cs typeface="TC October"/>
                  <a:sym typeface="TC October"/>
                </a:rPr>
                <a:t>coragem</a:t>
              </a:r>
              <a:endParaRPr lang="en-US" sz="9999" dirty="0">
                <a:solidFill>
                  <a:srgbClr val="FFFFFF"/>
                </a:solidFill>
                <a:latin typeface="TC October"/>
                <a:ea typeface="TC October"/>
                <a:cs typeface="TC October"/>
                <a:sym typeface="TC October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52346" y="4393238"/>
              <a:ext cx="1073691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Dicas</a:t>
              </a:r>
              <a:r>
                <a:rPr lang="en-US" sz="3000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de </a:t>
              </a:r>
              <a:r>
                <a:rPr lang="en-US" sz="3000" dirty="0" err="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filme</a:t>
              </a:r>
              <a:r>
                <a:rPr lang="en-US" sz="3000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de terror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68950" y="10103"/>
            <a:ext cx="4239752" cy="3885155"/>
          </a:xfrm>
          <a:custGeom>
            <a:avLst/>
            <a:gdLst/>
            <a:ahLst/>
            <a:cxnLst/>
            <a:rect l="l" t="t" r="r" b="b"/>
            <a:pathLst>
              <a:path w="4239752" h="3885155">
                <a:moveTo>
                  <a:pt x="0" y="0"/>
                </a:moveTo>
                <a:lnTo>
                  <a:pt x="4239753" y="0"/>
                </a:lnTo>
                <a:lnTo>
                  <a:pt x="4239753" y="3885154"/>
                </a:lnTo>
                <a:lnTo>
                  <a:pt x="0" y="3885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464648">
            <a:off x="223450" y="6046338"/>
            <a:ext cx="4239752" cy="3885155"/>
          </a:xfrm>
          <a:custGeom>
            <a:avLst/>
            <a:gdLst/>
            <a:ahLst/>
            <a:cxnLst/>
            <a:rect l="l" t="t" r="r" b="b"/>
            <a:pathLst>
              <a:path w="4239752" h="3885155">
                <a:moveTo>
                  <a:pt x="0" y="0"/>
                </a:moveTo>
                <a:lnTo>
                  <a:pt x="4239752" y="0"/>
                </a:lnTo>
                <a:lnTo>
                  <a:pt x="4239752" y="3885155"/>
                </a:lnTo>
                <a:lnTo>
                  <a:pt x="0" y="3885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3630011" cy="3575050"/>
          </a:xfrm>
          <a:custGeom>
            <a:avLst/>
            <a:gdLst/>
            <a:ahLst/>
            <a:cxnLst/>
            <a:rect l="l" t="t" r="r" b="b"/>
            <a:pathLst>
              <a:path w="5202621" h="4114800">
                <a:moveTo>
                  <a:pt x="0" y="0"/>
                </a:moveTo>
                <a:lnTo>
                  <a:pt x="5202620" y="0"/>
                </a:lnTo>
                <a:lnTo>
                  <a:pt x="5202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 l="-43322" t="-1509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986327" y="1600327"/>
            <a:ext cx="12125691" cy="1442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 dirty="0" smtClean="0">
                <a:solidFill>
                  <a:srgbClr val="000000"/>
                </a:solidFill>
                <a:latin typeface="TC October"/>
                <a:ea typeface="TC October"/>
                <a:cs typeface="TC October"/>
                <a:sym typeface="TC October"/>
              </a:rPr>
              <a:t>CONCLUSÃO</a:t>
            </a:r>
            <a:endParaRPr lang="en-US" sz="9999" dirty="0">
              <a:solidFill>
                <a:srgbClr val="000000"/>
              </a:solidFill>
              <a:latin typeface="TC October"/>
              <a:ea typeface="TC October"/>
              <a:cs typeface="TC October"/>
              <a:sym typeface="TC October"/>
            </a:endParaRPr>
          </a:p>
        </p:txBody>
      </p:sp>
      <p:sp>
        <p:nvSpPr>
          <p:cNvPr id="11" name="Freeform 7"/>
          <p:cNvSpPr/>
          <p:nvPr/>
        </p:nvSpPr>
        <p:spPr>
          <a:xfrm rot="10800000">
            <a:off x="14657989" y="6654800"/>
            <a:ext cx="3630011" cy="3575050"/>
          </a:xfrm>
          <a:custGeom>
            <a:avLst/>
            <a:gdLst/>
            <a:ahLst/>
            <a:cxnLst/>
            <a:rect l="l" t="t" r="r" b="b"/>
            <a:pathLst>
              <a:path w="5202621" h="4114800">
                <a:moveTo>
                  <a:pt x="0" y="0"/>
                </a:moveTo>
                <a:lnTo>
                  <a:pt x="5202620" y="0"/>
                </a:lnTo>
                <a:lnTo>
                  <a:pt x="5202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 l="-43322" t="-15098"/>
            </a:stretch>
          </a:blipFill>
        </p:spPr>
      </p:sp>
      <p:sp>
        <p:nvSpPr>
          <p:cNvPr id="12" name="CaixaDeTexto 11"/>
          <p:cNvSpPr txBox="1"/>
          <p:nvPr/>
        </p:nvSpPr>
        <p:spPr>
          <a:xfrm>
            <a:off x="2280068" y="3319464"/>
            <a:ext cx="6172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 terror é um gênero que vai além do susto, explorando nossos medos mais profundos e criando experiências inesquecíveis. Filmes como </a:t>
            </a:r>
            <a:r>
              <a:rPr lang="pt-BR" sz="2800" b="1" dirty="0"/>
              <a:t>'A Entidade'</a:t>
            </a:r>
            <a:r>
              <a:rPr lang="pt-BR" sz="2800" dirty="0"/>
              <a:t>, </a:t>
            </a:r>
            <a:r>
              <a:rPr lang="pt-BR" sz="2800" b="1" dirty="0"/>
              <a:t>'Fuja'</a:t>
            </a:r>
            <a:r>
              <a:rPr lang="pt-BR" sz="2800" dirty="0"/>
              <a:t>, </a:t>
            </a:r>
            <a:r>
              <a:rPr lang="pt-BR" sz="2800" b="1" dirty="0"/>
              <a:t>'Pânico'</a:t>
            </a:r>
            <a:r>
              <a:rPr lang="pt-BR" sz="2800" dirty="0"/>
              <a:t> e </a:t>
            </a:r>
            <a:r>
              <a:rPr lang="pt-BR" sz="2800" b="1" dirty="0"/>
              <a:t>'Hereditário'</a:t>
            </a:r>
            <a:r>
              <a:rPr lang="pt-BR" sz="2800" dirty="0"/>
              <a:t> se destacam por sua capacidade de envolver e perturbar, deixando uma marca duradoura no espectador. Cada um deles traz algo único, fazendo do terror uma experiência cinematográfica cheia de tensão e emoção.</a:t>
            </a: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pSp>
        <p:nvGrpSpPr>
          <p:cNvPr id="15" name="Group 5"/>
          <p:cNvGrpSpPr>
            <a:grpSpLocks noChangeAspect="1"/>
          </p:cNvGrpSpPr>
          <p:nvPr/>
        </p:nvGrpSpPr>
        <p:grpSpPr>
          <a:xfrm rot="-587999">
            <a:off x="8425812" y="2371144"/>
            <a:ext cx="9713926" cy="7155925"/>
            <a:chOff x="0" y="0"/>
            <a:chExt cx="19050000" cy="14033500"/>
          </a:xfrm>
        </p:grpSpPr>
        <p:sp>
          <p:nvSpPr>
            <p:cNvPr id="16" name="Freeform 6"/>
            <p:cNvSpPr/>
            <p:nvPr/>
          </p:nvSpPr>
          <p:spPr>
            <a:xfrm>
              <a:off x="1169582" y="1014439"/>
              <a:ext cx="16710835" cy="12004622"/>
            </a:xfrm>
            <a:custGeom>
              <a:avLst/>
              <a:gdLst/>
              <a:ahLst/>
              <a:cxnLst/>
              <a:rect l="l" t="t" r="r" b="b"/>
              <a:pathLst>
                <a:path w="16710835" h="12004622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9"/>
              <a:stretch>
                <a:fillRect l="-83814" t="-194330" r="-132947"/>
              </a:stretch>
            </a:blipFill>
          </p:spPr>
        </p:sp>
        <p:sp>
          <p:nvSpPr>
            <p:cNvPr id="17" name="Freeform 7"/>
            <p:cNvSpPr/>
            <p:nvPr/>
          </p:nvSpPr>
          <p:spPr>
            <a:xfrm>
              <a:off x="0" y="0"/>
              <a:ext cx="19050000" cy="14033500"/>
            </a:xfrm>
            <a:custGeom>
              <a:avLst/>
              <a:gdLst/>
              <a:ahLst/>
              <a:cxnLst/>
              <a:rect l="l" t="t" r="r" b="b"/>
              <a:pathLst>
                <a:path w="19050000" h="140335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10"/>
              <a:stretch>
                <a:fillRect b="-281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/>
          <p:cNvSpPr/>
          <p:nvPr/>
        </p:nvSpPr>
        <p:spPr>
          <a:xfrm>
            <a:off x="0" y="-3810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34" t="-56294" b="-79539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9" name="TextBox 9"/>
          <p:cNvSpPr txBox="1"/>
          <p:nvPr/>
        </p:nvSpPr>
        <p:spPr>
          <a:xfrm>
            <a:off x="10494236" y="4375150"/>
            <a:ext cx="7263425" cy="1460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999"/>
              </a:lnSpc>
            </a:pPr>
            <a:r>
              <a:rPr lang="en-US" sz="9999" dirty="0" err="1" smtClean="0">
                <a:solidFill>
                  <a:schemeClr val="bg1"/>
                </a:solidFill>
                <a:latin typeface="TC October"/>
                <a:ea typeface="TC October"/>
                <a:cs typeface="TC October"/>
                <a:sym typeface="TC October"/>
              </a:rPr>
              <a:t>obrigada</a:t>
            </a:r>
            <a:r>
              <a:rPr lang="en-US" sz="9999" dirty="0" smtClean="0">
                <a:solidFill>
                  <a:schemeClr val="bg1"/>
                </a:solidFill>
                <a:latin typeface="TC October"/>
                <a:ea typeface="TC October"/>
                <a:cs typeface="TC October"/>
                <a:sym typeface="TC October"/>
              </a:rPr>
              <a:t>!</a:t>
            </a:r>
            <a:endParaRPr lang="en-US" sz="9999" dirty="0">
              <a:solidFill>
                <a:schemeClr val="bg1"/>
              </a:solidFill>
              <a:latin typeface="TC October"/>
              <a:ea typeface="TC October"/>
              <a:cs typeface="TC October"/>
              <a:sym typeface="TC October"/>
            </a:endParaRP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 rot="1007503">
            <a:off x="674155" y="2163351"/>
            <a:ext cx="9713926" cy="7155925"/>
            <a:chOff x="0" y="0"/>
            <a:chExt cx="19050000" cy="14033500"/>
          </a:xfrm>
        </p:grpSpPr>
        <p:sp>
          <p:nvSpPr>
            <p:cNvPr id="14" name="Freeform 14"/>
            <p:cNvSpPr/>
            <p:nvPr/>
          </p:nvSpPr>
          <p:spPr>
            <a:xfrm>
              <a:off x="1169582" y="1014439"/>
              <a:ext cx="16710835" cy="12004622"/>
            </a:xfrm>
            <a:custGeom>
              <a:avLst/>
              <a:gdLst/>
              <a:ahLst/>
              <a:cxnLst/>
              <a:rect l="l" t="t" r="r" b="b"/>
              <a:pathLst>
                <a:path w="16710835" h="12004622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3"/>
              <a:stretch>
                <a:fillRect l="-15647" t="-52288" b="-88887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9050000" cy="14033500"/>
            </a:xfrm>
            <a:custGeom>
              <a:avLst/>
              <a:gdLst/>
              <a:ahLst/>
              <a:cxnLst/>
              <a:rect l="l" t="t" r="r" b="b"/>
              <a:pathLst>
                <a:path w="19050000" h="140335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4"/>
              <a:stretch>
                <a:fillRect b="-281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 rot="5400000">
            <a:off x="15871468" y="7095230"/>
            <a:ext cx="1989579" cy="2289265"/>
          </a:xfrm>
          <a:custGeom>
            <a:avLst/>
            <a:gdLst/>
            <a:ahLst/>
            <a:cxnLst/>
            <a:rect l="l" t="t" r="r" b="b"/>
            <a:pathLst>
              <a:path w="1989579" h="2289265">
                <a:moveTo>
                  <a:pt x="0" y="0"/>
                </a:moveTo>
                <a:lnTo>
                  <a:pt x="1989579" y="0"/>
                </a:lnTo>
                <a:lnTo>
                  <a:pt x="1989579" y="2289265"/>
                </a:lnTo>
                <a:lnTo>
                  <a:pt x="0" y="22892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7848600" y="282862"/>
            <a:ext cx="1989579" cy="2289265"/>
          </a:xfrm>
          <a:custGeom>
            <a:avLst/>
            <a:gdLst/>
            <a:ahLst/>
            <a:cxnLst/>
            <a:rect l="l" t="t" r="r" b="b"/>
            <a:pathLst>
              <a:path w="1989579" h="2289265">
                <a:moveTo>
                  <a:pt x="0" y="0"/>
                </a:moveTo>
                <a:lnTo>
                  <a:pt x="1989579" y="0"/>
                </a:lnTo>
                <a:lnTo>
                  <a:pt x="1989579" y="2289264"/>
                </a:lnTo>
                <a:lnTo>
                  <a:pt x="0" y="2289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34" t="-56294" b="-79539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9428619" y="-246519"/>
            <a:ext cx="3502954" cy="4072192"/>
          </a:xfrm>
          <a:custGeom>
            <a:avLst/>
            <a:gdLst/>
            <a:ahLst/>
            <a:cxnLst/>
            <a:rect l="l" t="t" r="r" b="b"/>
            <a:pathLst>
              <a:path w="4443860" h="4072192">
                <a:moveTo>
                  <a:pt x="0" y="0"/>
                </a:moveTo>
                <a:lnTo>
                  <a:pt x="4443860" y="0"/>
                </a:lnTo>
                <a:lnTo>
                  <a:pt x="4443860" y="4072192"/>
                </a:lnTo>
                <a:lnTo>
                  <a:pt x="0" y="4072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 l="-26860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2685018" y="38099"/>
            <a:ext cx="5526782" cy="5995931"/>
          </a:xfrm>
          <a:custGeom>
            <a:avLst/>
            <a:gdLst/>
            <a:ahLst/>
            <a:cxnLst/>
            <a:rect l="l" t="t" r="r" b="b"/>
            <a:pathLst>
              <a:path w="6476944" h="6404078">
                <a:moveTo>
                  <a:pt x="6476944" y="0"/>
                </a:moveTo>
                <a:lnTo>
                  <a:pt x="0" y="0"/>
                </a:lnTo>
                <a:lnTo>
                  <a:pt x="0" y="6404078"/>
                </a:lnTo>
                <a:lnTo>
                  <a:pt x="6476944" y="6404078"/>
                </a:lnTo>
                <a:lnTo>
                  <a:pt x="6476944" y="0"/>
                </a:lnTo>
                <a:close/>
              </a:path>
            </a:pathLst>
          </a:custGeom>
          <a:blipFill>
            <a:blip r:embed="rId5"/>
            <a:srcRect/>
            <a:stretch>
              <a:fillRect l="-17192" t="-6807"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122838" y="1575269"/>
            <a:ext cx="7136462" cy="7136462"/>
            <a:chOff x="0" y="0"/>
            <a:chExt cx="4572000" cy="4572000"/>
          </a:xfrm>
        </p:grpSpPr>
        <p:sp>
          <p:nvSpPr>
            <p:cNvPr id="6" name="Freeform 6"/>
            <p:cNvSpPr/>
            <p:nvPr/>
          </p:nvSpPr>
          <p:spPr>
            <a:xfrm>
              <a:off x="-1524" y="0"/>
              <a:ext cx="4572000" cy="4572000"/>
            </a:xfrm>
            <a:custGeom>
              <a:avLst/>
              <a:gdLst/>
              <a:ahLst/>
              <a:cxnLst/>
              <a:rect l="l" t="t" r="r" b="b"/>
              <a:pathLst>
                <a:path w="4572000" h="4572000">
                  <a:moveTo>
                    <a:pt x="4572000" y="2286000"/>
                  </a:moveTo>
                  <a:cubicBezTo>
                    <a:pt x="4572000" y="3548507"/>
                    <a:pt x="3548507" y="4572000"/>
                    <a:pt x="2286000" y="4572000"/>
                  </a:cubicBezTo>
                  <a:cubicBezTo>
                    <a:pt x="1023493" y="4572000"/>
                    <a:pt x="0" y="3548507"/>
                    <a:pt x="0" y="2286000"/>
                  </a:cubicBezTo>
                  <a:cubicBezTo>
                    <a:pt x="0" y="1023493"/>
                    <a:pt x="1023493" y="0"/>
                    <a:pt x="2286000" y="0"/>
                  </a:cubicBezTo>
                  <a:cubicBezTo>
                    <a:pt x="3548507" y="0"/>
                    <a:pt x="4572000" y="1023493"/>
                    <a:pt x="4572000" y="2286000"/>
                  </a:cubicBezTo>
                  <a:close/>
                </a:path>
              </a:pathLst>
            </a:custGeom>
            <a:blipFill>
              <a:blip r:embed="rId6"/>
              <a:stretch>
                <a:fillRect t="-46628" b="-3183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570476" cy="4572000"/>
            </a:xfrm>
            <a:custGeom>
              <a:avLst/>
              <a:gdLst/>
              <a:ahLst/>
              <a:cxnLst/>
              <a:rect l="l" t="t" r="r" b="b"/>
              <a:pathLst>
                <a:path w="4570476" h="4572000">
                  <a:moveTo>
                    <a:pt x="4570476" y="4572000"/>
                  </a:moveTo>
                  <a:lnTo>
                    <a:pt x="0" y="4572000"/>
                  </a:lnTo>
                  <a:lnTo>
                    <a:pt x="0" y="0"/>
                  </a:lnTo>
                  <a:lnTo>
                    <a:pt x="4570476" y="0"/>
                  </a:lnTo>
                  <a:lnTo>
                    <a:pt x="4570476" y="4572000"/>
                  </a:lnTo>
                  <a:close/>
                </a:path>
              </a:pathLst>
            </a:custGeom>
            <a:blipFill>
              <a:blip r:embed="rId7"/>
              <a:stretch>
                <a:fillRect r="-33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5400000">
            <a:off x="9726711" y="6766077"/>
            <a:ext cx="2582010" cy="2970932"/>
          </a:xfrm>
          <a:custGeom>
            <a:avLst/>
            <a:gdLst/>
            <a:ahLst/>
            <a:cxnLst/>
            <a:rect l="l" t="t" r="r" b="b"/>
            <a:pathLst>
              <a:path w="2582010" h="2970932">
                <a:moveTo>
                  <a:pt x="0" y="0"/>
                </a:moveTo>
                <a:lnTo>
                  <a:pt x="2582010" y="0"/>
                </a:lnTo>
                <a:lnTo>
                  <a:pt x="2582010" y="2970932"/>
                </a:lnTo>
                <a:lnTo>
                  <a:pt x="0" y="29709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674854"/>
            <a:ext cx="8115300" cy="151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7"/>
              </a:lnSpc>
            </a:pPr>
            <a:r>
              <a:rPr lang="en-US" sz="10000" dirty="0" smtClean="0">
                <a:solidFill>
                  <a:srgbClr val="FFFFFF"/>
                </a:solidFill>
                <a:latin typeface="TC October"/>
                <a:ea typeface="TC October"/>
                <a:cs typeface="TC October"/>
                <a:sym typeface="TC October"/>
              </a:rPr>
              <a:t>INTRODUÇÃO</a:t>
            </a:r>
            <a:endParaRPr lang="en-US" sz="10000" dirty="0">
              <a:solidFill>
                <a:srgbClr val="FFFFFF"/>
              </a:solidFill>
              <a:latin typeface="TC October"/>
              <a:ea typeface="TC October"/>
              <a:cs typeface="TC October"/>
              <a:sym typeface="TC October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1596755" y="3314700"/>
            <a:ext cx="710819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O que é o medo? É a sensação de que algo está à espreita nas sombras, esperando o momento certo para nos pegar? Ou é aquele frio na espinha quando a realidade e o sobrenatural se confundem? O </a:t>
            </a:r>
            <a:r>
              <a:rPr lang="pt-BR" sz="2800" dirty="0" smtClean="0">
                <a:solidFill>
                  <a:schemeClr val="bg1"/>
                </a:solidFill>
              </a:rPr>
              <a:t>terror </a:t>
            </a:r>
            <a:r>
              <a:rPr lang="pt-BR" sz="2800" dirty="0">
                <a:solidFill>
                  <a:schemeClr val="bg1"/>
                </a:solidFill>
              </a:rPr>
              <a:t>tem o poder de nos levar a lugares escuros, onde os nossos piores pesadelos se tornam reais. Hoje, vamos explorar filmes que desafiam nossos limites, que nos fazem questionar nossa própria segurança e nos deixam com aquele arrepio que não desaparece facilmente. Prepare-se para uma jornada pelos melhores filmes de terror, onde o medo se torna uma experiência </a:t>
            </a:r>
            <a:r>
              <a:rPr lang="pt-BR" sz="2800" dirty="0" smtClean="0">
                <a:solidFill>
                  <a:schemeClr val="bg1"/>
                </a:solidFill>
              </a:rPr>
              <a:t>inesquecível!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64500" y="0"/>
            <a:ext cx="1863425" cy="10287000"/>
          </a:xfrm>
          <a:custGeom>
            <a:avLst/>
            <a:gdLst/>
            <a:ahLst/>
            <a:cxnLst/>
            <a:rect l="l" t="t" r="r" b="b"/>
            <a:pathLst>
              <a:path w="3314351" h="10287000">
                <a:moveTo>
                  <a:pt x="0" y="0"/>
                </a:moveTo>
                <a:lnTo>
                  <a:pt x="3314352" y="0"/>
                </a:lnTo>
                <a:lnTo>
                  <a:pt x="33143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42956" r="-66628"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391662" y="743862"/>
            <a:ext cx="4226402" cy="5825868"/>
          </a:xfrm>
          <a:custGeom>
            <a:avLst/>
            <a:gdLst/>
            <a:ahLst/>
            <a:cxnLst/>
            <a:rect l="l" t="t" r="r" b="b"/>
            <a:pathLst>
              <a:path w="4226402" h="5825868">
                <a:moveTo>
                  <a:pt x="0" y="0"/>
                </a:moveTo>
                <a:lnTo>
                  <a:pt x="4226403" y="0"/>
                </a:lnTo>
                <a:lnTo>
                  <a:pt x="4226403" y="5825868"/>
                </a:lnTo>
                <a:lnTo>
                  <a:pt x="0" y="582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144000" y="2355850"/>
            <a:ext cx="5996737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 dirty="0" smtClean="0">
                <a:solidFill>
                  <a:srgbClr val="000000"/>
                </a:solidFill>
                <a:latin typeface="TC October"/>
                <a:ea typeface="TC October"/>
                <a:cs typeface="TC October"/>
                <a:sym typeface="TC October"/>
              </a:rPr>
              <a:t>1. A ENTIDADE</a:t>
            </a:r>
            <a:endParaRPr lang="en-US" sz="9999" dirty="0">
              <a:solidFill>
                <a:srgbClr val="000000"/>
              </a:solidFill>
              <a:latin typeface="TC October"/>
              <a:ea typeface="TC October"/>
              <a:cs typeface="TC October"/>
              <a:sym typeface="TC October"/>
            </a:endParaRPr>
          </a:p>
        </p:txBody>
      </p:sp>
      <p:sp>
        <p:nvSpPr>
          <p:cNvPr id="18" name="Freeform 18"/>
          <p:cNvSpPr/>
          <p:nvPr/>
        </p:nvSpPr>
        <p:spPr>
          <a:xfrm rot="5400000">
            <a:off x="7129776" y="6731229"/>
            <a:ext cx="2243048" cy="4868494"/>
          </a:xfrm>
          <a:custGeom>
            <a:avLst/>
            <a:gdLst/>
            <a:ahLst/>
            <a:cxnLst/>
            <a:rect l="l" t="t" r="r" b="b"/>
            <a:pathLst>
              <a:path w="5312840" h="4868494">
                <a:moveTo>
                  <a:pt x="0" y="0"/>
                </a:moveTo>
                <a:lnTo>
                  <a:pt x="5312841" y="0"/>
                </a:lnTo>
                <a:lnTo>
                  <a:pt x="5312841" y="4868494"/>
                </a:lnTo>
                <a:lnTo>
                  <a:pt x="0" y="48684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 l="1" r="-136859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709918" y="0"/>
            <a:ext cx="867849" cy="3086100"/>
          </a:xfrm>
          <a:custGeom>
            <a:avLst/>
            <a:gdLst/>
            <a:ahLst/>
            <a:cxnLst/>
            <a:rect l="l" t="t" r="r" b="b"/>
            <a:pathLst>
              <a:path w="867849" h="4114800">
                <a:moveTo>
                  <a:pt x="0" y="0"/>
                </a:moveTo>
                <a:lnTo>
                  <a:pt x="867848" y="0"/>
                </a:lnTo>
                <a:lnTo>
                  <a:pt x="8678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CaixaDeTexto 20"/>
          <p:cNvSpPr txBox="1"/>
          <p:nvPr/>
        </p:nvSpPr>
        <p:spPr>
          <a:xfrm>
            <a:off x="9126254" y="3924280"/>
            <a:ext cx="6545564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Um escritor de crimes reais, Ellison </a:t>
            </a:r>
            <a:r>
              <a:rPr lang="pt-BR" sz="2800" dirty="0" err="1"/>
              <a:t>Oswalt</a:t>
            </a:r>
            <a:r>
              <a:rPr lang="pt-BR" sz="2800" dirty="0"/>
              <a:t>, se muda com sua família para uma casa onde ocorreram assassinatos. Ao descobrir filmes caseiros que mostram os crimes, ele começa a investigar, mas logo percebe que uma entidade demoníaca chamada </a:t>
            </a:r>
            <a:r>
              <a:rPr lang="pt-BR" sz="2800" dirty="0" err="1"/>
              <a:t>Bughuul</a:t>
            </a:r>
            <a:r>
              <a:rPr lang="pt-BR" sz="2800" dirty="0"/>
              <a:t> está ligada aos assassinatos. O filme mistura terror psicológico com elementos sobrenaturais, criando uma atmosfera tensa e cheia de suspense, onde o medo do desconhecido é a principal fonte de horror.</a:t>
            </a:r>
          </a:p>
          <a:p>
            <a:endParaRPr lang="pt-BR" dirty="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05565"/>
            <a:ext cx="5718746" cy="7747979"/>
          </a:xfrm>
          <a:prstGeom prst="rect">
            <a:avLst/>
          </a:prstGeom>
        </p:spPr>
      </p:pic>
      <p:sp>
        <p:nvSpPr>
          <p:cNvPr id="23" name="Freeform 7"/>
          <p:cNvSpPr/>
          <p:nvPr/>
        </p:nvSpPr>
        <p:spPr>
          <a:xfrm>
            <a:off x="1267093" y="1543665"/>
            <a:ext cx="5747054" cy="7709879"/>
          </a:xfrm>
          <a:custGeom>
            <a:avLst/>
            <a:gdLst/>
            <a:ahLst/>
            <a:cxnLst/>
            <a:rect l="l" t="t" r="r" b="b"/>
            <a:pathLst>
              <a:path w="4572000" h="4572000">
                <a:moveTo>
                  <a:pt x="4572000" y="0"/>
                </a:moveTo>
                <a:lnTo>
                  <a:pt x="4572000" y="4572000"/>
                </a:lnTo>
                <a:lnTo>
                  <a:pt x="0" y="4572000"/>
                </a:lnTo>
                <a:lnTo>
                  <a:pt x="0" y="0"/>
                </a:lnTo>
                <a:lnTo>
                  <a:pt x="457200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27508" y="8241989"/>
            <a:ext cx="4214984" cy="1582765"/>
            <a:chOff x="-110642" y="222210"/>
            <a:chExt cx="3179845" cy="1434784"/>
          </a:xfrm>
        </p:grpSpPr>
        <p:sp>
          <p:nvSpPr>
            <p:cNvPr id="9" name="Freeform 9"/>
            <p:cNvSpPr/>
            <p:nvPr/>
          </p:nvSpPr>
          <p:spPr>
            <a:xfrm>
              <a:off x="-110642" y="222211"/>
              <a:ext cx="3164785" cy="1434783"/>
            </a:xfrm>
            <a:custGeom>
              <a:avLst/>
              <a:gdLst/>
              <a:ahLst/>
              <a:cxnLst/>
              <a:rect l="l" t="t" r="r" b="b"/>
              <a:pathLst>
                <a:path w="3164785" h="1710507">
                  <a:moveTo>
                    <a:pt x="55365" y="0"/>
                  </a:moveTo>
                  <a:lnTo>
                    <a:pt x="3109420" y="0"/>
                  </a:lnTo>
                  <a:cubicBezTo>
                    <a:pt x="3139997" y="0"/>
                    <a:pt x="3164785" y="24788"/>
                    <a:pt x="3164785" y="55365"/>
                  </a:cubicBezTo>
                  <a:lnTo>
                    <a:pt x="3164785" y="1655142"/>
                  </a:lnTo>
                  <a:cubicBezTo>
                    <a:pt x="3164785" y="1685719"/>
                    <a:pt x="3139997" y="1710507"/>
                    <a:pt x="3109420" y="1710507"/>
                  </a:cubicBezTo>
                  <a:lnTo>
                    <a:pt x="55365" y="1710507"/>
                  </a:lnTo>
                  <a:cubicBezTo>
                    <a:pt x="24788" y="1710507"/>
                    <a:pt x="0" y="1685719"/>
                    <a:pt x="0" y="1655142"/>
                  </a:cubicBezTo>
                  <a:lnTo>
                    <a:pt x="0" y="55365"/>
                  </a:lnTo>
                  <a:cubicBezTo>
                    <a:pt x="0" y="24788"/>
                    <a:pt x="24788" y="0"/>
                    <a:pt x="5536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ysDot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-95582" y="222210"/>
              <a:ext cx="3164785" cy="14347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>
                <a:lnSpc>
                  <a:spcPts val="2100"/>
                </a:lnSpc>
              </a:pPr>
              <a:r>
                <a:rPr lang="en-US" sz="1500" b="1" dirty="0" smtClean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Onde </a:t>
              </a:r>
              <a:r>
                <a:rPr lang="en-US" sz="1500" b="1" dirty="0" err="1" smtClean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assistir</a:t>
              </a:r>
              <a:r>
                <a:rPr lang="en-US" sz="1500" b="1" dirty="0" smtClean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:</a:t>
              </a: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smtClean="0">
                  <a:solidFill>
                    <a:srgbClr val="FFFFFF"/>
                  </a:solidFill>
                  <a:latin typeface="DM Sans" panose="020B0604020202020204" charset="0"/>
                  <a:ea typeface="DM Sans Bold"/>
                  <a:cs typeface="DM Sans Bold"/>
                  <a:sym typeface="DM Sans Bold"/>
                </a:rPr>
                <a:t>Amazon Prime Video</a:t>
              </a:r>
              <a:r>
                <a:rPr lang="en-US" sz="1500" dirty="0" smtClean="0">
                  <a:solidFill>
                    <a:srgbClr val="FFFFFF"/>
                  </a:solidFill>
                  <a:latin typeface="DM Sans" panose="020B0604020202020204" charset="0"/>
                  <a:ea typeface="DM Sans"/>
                  <a:cs typeface="DM Sans"/>
                  <a:sym typeface="DM Sans"/>
                </a:rPr>
                <a:t>.</a:t>
              </a: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smtClean="0">
                  <a:solidFill>
                    <a:srgbClr val="FFFFFF"/>
                  </a:solidFill>
                  <a:latin typeface="DM Sans" panose="020B0604020202020204" charset="0"/>
                  <a:ea typeface="DM Sans"/>
                  <a:cs typeface="DM Sans"/>
                  <a:sym typeface="DM Sans"/>
                </a:rPr>
                <a:t>Apple TV</a:t>
              </a:r>
              <a:endParaRPr lang="en-US" sz="1500" dirty="0">
                <a:solidFill>
                  <a:srgbClr val="FFFFFF"/>
                </a:solidFill>
                <a:latin typeface="DM Sans" panose="020B0604020202020204" charset="0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34" t="-56294" b="-795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21172" y="-21813"/>
            <a:ext cx="4499879" cy="4123525"/>
          </a:xfrm>
          <a:custGeom>
            <a:avLst/>
            <a:gdLst/>
            <a:ahLst/>
            <a:cxnLst/>
            <a:rect l="l" t="t" r="r" b="b"/>
            <a:pathLst>
              <a:path w="4499879" h="4123525">
                <a:moveTo>
                  <a:pt x="0" y="0"/>
                </a:moveTo>
                <a:lnTo>
                  <a:pt x="4499879" y="0"/>
                </a:lnTo>
                <a:lnTo>
                  <a:pt x="4499879" y="4123526"/>
                </a:lnTo>
                <a:lnTo>
                  <a:pt x="0" y="4123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V="1">
            <a:off x="14187588" y="49703"/>
            <a:ext cx="3741953" cy="3129208"/>
          </a:xfrm>
          <a:custGeom>
            <a:avLst/>
            <a:gdLst/>
            <a:ahLst/>
            <a:cxnLst/>
            <a:rect l="l" t="t" r="r" b="b"/>
            <a:pathLst>
              <a:path w="3741953" h="3129208">
                <a:moveTo>
                  <a:pt x="0" y="3129208"/>
                </a:moveTo>
                <a:lnTo>
                  <a:pt x="3741952" y="3129208"/>
                </a:lnTo>
                <a:lnTo>
                  <a:pt x="3741952" y="0"/>
                </a:lnTo>
                <a:lnTo>
                  <a:pt x="0" y="0"/>
                </a:lnTo>
                <a:lnTo>
                  <a:pt x="0" y="3129208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829997" y="6163475"/>
            <a:ext cx="4499879" cy="4123525"/>
          </a:xfrm>
          <a:custGeom>
            <a:avLst/>
            <a:gdLst/>
            <a:ahLst/>
            <a:cxnLst/>
            <a:rect l="l" t="t" r="r" b="b"/>
            <a:pathLst>
              <a:path w="4499879" h="4123525">
                <a:moveTo>
                  <a:pt x="0" y="0"/>
                </a:moveTo>
                <a:lnTo>
                  <a:pt x="4499879" y="0"/>
                </a:lnTo>
                <a:lnTo>
                  <a:pt x="4499879" y="4123526"/>
                </a:lnTo>
                <a:lnTo>
                  <a:pt x="0" y="4123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1658600" y="1839901"/>
            <a:ext cx="2781299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</a:pPr>
            <a:r>
              <a:rPr lang="en-US" sz="6000" dirty="0" smtClean="0">
                <a:solidFill>
                  <a:srgbClr val="FFFFFF"/>
                </a:solidFill>
                <a:latin typeface="TC October"/>
                <a:ea typeface="TC October"/>
                <a:cs typeface="TC October"/>
                <a:sym typeface="TC October"/>
              </a:rPr>
              <a:t>2. </a:t>
            </a:r>
            <a:r>
              <a:rPr lang="en-US" sz="6000" dirty="0" err="1" smtClean="0">
                <a:solidFill>
                  <a:srgbClr val="FFFFFF"/>
                </a:solidFill>
                <a:latin typeface="TC October"/>
                <a:ea typeface="TC October"/>
                <a:cs typeface="TC October"/>
                <a:sym typeface="TC October"/>
              </a:rPr>
              <a:t>Caso</a:t>
            </a:r>
            <a:r>
              <a:rPr lang="en-US" sz="6000" dirty="0" smtClean="0">
                <a:solidFill>
                  <a:srgbClr val="FFFFFF"/>
                </a:solidFill>
                <a:latin typeface="TC October"/>
                <a:ea typeface="TC October"/>
                <a:cs typeface="TC October"/>
                <a:sym typeface="TC October"/>
              </a:rPr>
              <a:t> 39</a:t>
            </a:r>
            <a:endParaRPr lang="en-US" sz="6000" dirty="0">
              <a:solidFill>
                <a:srgbClr val="FFFFFF"/>
              </a:solidFill>
              <a:latin typeface="TC October"/>
              <a:ea typeface="TC October"/>
              <a:cs typeface="TC October"/>
              <a:sym typeface="TC Octobe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553743" y="3419951"/>
            <a:ext cx="5563122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Uma assistente social resgata uma menina de um lar abusivo, apenas para descobrir que a criança esconde um segredo sombrio e perigoso. À medida que os mistérios se desvendam, o terror psicológico e o sobrenatural se entrelaçam, criando uma atmosfera tensa e imprevisível.</a:t>
            </a: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3" r="3011"/>
          <a:stretch/>
        </p:blipFill>
        <p:spPr>
          <a:xfrm>
            <a:off x="1374538" y="2656804"/>
            <a:ext cx="8333167" cy="5568433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374537" y="2656804"/>
            <a:ext cx="8333167" cy="5568433"/>
          </a:xfrm>
          <a:custGeom>
            <a:avLst/>
            <a:gdLst/>
            <a:ahLst/>
            <a:cxnLst/>
            <a:rect l="l" t="t" r="r" b="b"/>
            <a:pathLst>
              <a:path w="4572000" h="4572000">
                <a:moveTo>
                  <a:pt x="4572000" y="0"/>
                </a:moveTo>
                <a:lnTo>
                  <a:pt x="4572000" y="4572000"/>
                </a:lnTo>
                <a:lnTo>
                  <a:pt x="0" y="4572000"/>
                </a:lnTo>
                <a:lnTo>
                  <a:pt x="0" y="0"/>
                </a:lnTo>
                <a:lnTo>
                  <a:pt x="457200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8" name="Group 8"/>
          <p:cNvGrpSpPr/>
          <p:nvPr/>
        </p:nvGrpSpPr>
        <p:grpSpPr>
          <a:xfrm>
            <a:off x="509449" y="7886700"/>
            <a:ext cx="4214984" cy="1524000"/>
            <a:chOff x="-110642" y="602844"/>
            <a:chExt cx="3179845" cy="853956"/>
          </a:xfrm>
        </p:grpSpPr>
        <p:sp>
          <p:nvSpPr>
            <p:cNvPr id="29" name="Freeform 9"/>
            <p:cNvSpPr/>
            <p:nvPr/>
          </p:nvSpPr>
          <p:spPr>
            <a:xfrm>
              <a:off x="-110642" y="602844"/>
              <a:ext cx="3164785" cy="853956"/>
            </a:xfrm>
            <a:custGeom>
              <a:avLst/>
              <a:gdLst/>
              <a:ahLst/>
              <a:cxnLst/>
              <a:rect l="l" t="t" r="r" b="b"/>
              <a:pathLst>
                <a:path w="3164785" h="1710507">
                  <a:moveTo>
                    <a:pt x="55365" y="0"/>
                  </a:moveTo>
                  <a:lnTo>
                    <a:pt x="3109420" y="0"/>
                  </a:lnTo>
                  <a:cubicBezTo>
                    <a:pt x="3139997" y="0"/>
                    <a:pt x="3164785" y="24788"/>
                    <a:pt x="3164785" y="55365"/>
                  </a:cubicBezTo>
                  <a:lnTo>
                    <a:pt x="3164785" y="1655142"/>
                  </a:lnTo>
                  <a:cubicBezTo>
                    <a:pt x="3164785" y="1685719"/>
                    <a:pt x="3139997" y="1710507"/>
                    <a:pt x="3109420" y="1710507"/>
                  </a:cubicBezTo>
                  <a:lnTo>
                    <a:pt x="55365" y="1710507"/>
                  </a:lnTo>
                  <a:cubicBezTo>
                    <a:pt x="24788" y="1710507"/>
                    <a:pt x="0" y="1685719"/>
                    <a:pt x="0" y="1655142"/>
                  </a:cubicBezTo>
                  <a:lnTo>
                    <a:pt x="0" y="55365"/>
                  </a:lnTo>
                  <a:cubicBezTo>
                    <a:pt x="0" y="24788"/>
                    <a:pt x="24788" y="0"/>
                    <a:pt x="55365" y="0"/>
                  </a:cubicBezTo>
                  <a:close/>
                </a:path>
              </a:pathLst>
            </a:custGeom>
            <a:solidFill>
              <a:schemeClr val="bg1"/>
            </a:solidFill>
            <a:ln cap="rnd">
              <a:noFill/>
              <a:prstDash val="sysDot"/>
              <a:round/>
            </a:ln>
          </p:spPr>
        </p:sp>
        <p:sp>
          <p:nvSpPr>
            <p:cNvPr id="30" name="TextBox 10"/>
            <p:cNvSpPr txBox="1"/>
            <p:nvPr/>
          </p:nvSpPr>
          <p:spPr>
            <a:xfrm>
              <a:off x="-95582" y="602844"/>
              <a:ext cx="3164785" cy="85395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>
                <a:lnSpc>
                  <a:spcPts val="2100"/>
                </a:lnSpc>
              </a:pPr>
              <a:r>
                <a:rPr lang="en-US" sz="1500" b="1" dirty="0" smtClean="0">
                  <a:latin typeface="DM Sans Bold" panose="020B0604020202020204" charset="0"/>
                  <a:ea typeface="DM Sans Bold"/>
                  <a:cs typeface="DM Sans Bold"/>
                  <a:sym typeface="DM Sans Bold"/>
                </a:rPr>
                <a:t>Onde</a:t>
              </a:r>
              <a:r>
                <a:rPr lang="en-US" sz="1500" b="1" dirty="0">
                  <a:latin typeface="DM Sans Bold" panose="020B0604020202020204" charset="0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sz="1500" b="1" dirty="0" err="1" smtClean="0">
                  <a:latin typeface="DM Sans Bold" panose="020B0604020202020204" charset="0"/>
                  <a:ea typeface="DM Sans Bold"/>
                  <a:cs typeface="DM Sans Bold"/>
                  <a:sym typeface="DM Sans Bold"/>
                </a:rPr>
                <a:t>assistir</a:t>
              </a:r>
              <a:endParaRPr lang="en-US" sz="1500" b="1" dirty="0" smtClean="0">
                <a:latin typeface="DM Sans Bold" panose="020B0604020202020204" charset="0"/>
                <a:ea typeface="DM Sans Bold"/>
                <a:cs typeface="DM Sans Bold"/>
                <a:sym typeface="DM Sans Bold"/>
              </a:endParaRP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b="1" dirty="0" smtClean="0">
                  <a:latin typeface="DM Sans" panose="020B0604020202020204" charset="0"/>
                  <a:ea typeface="DM Sans Bold"/>
                  <a:cs typeface="DM Sans Bold"/>
                  <a:sym typeface="DM Sans Bold"/>
                </a:rPr>
                <a:t>Amazon </a:t>
              </a:r>
              <a:r>
                <a:rPr lang="en-US" sz="1500" b="1" dirty="0">
                  <a:latin typeface="DM Sans" panose="020B0604020202020204" charset="0"/>
                  <a:ea typeface="DM Sans Bold"/>
                  <a:cs typeface="DM Sans Bold"/>
                  <a:sym typeface="DM Sans Bold"/>
                </a:rPr>
                <a:t>Prime </a:t>
              </a:r>
              <a:r>
                <a:rPr lang="en-US" sz="1500" b="1" dirty="0" smtClean="0">
                  <a:latin typeface="DM Sans" panose="020B0604020202020204" charset="0"/>
                  <a:ea typeface="DM Sans Bold"/>
                  <a:cs typeface="DM Sans Bold"/>
                  <a:sym typeface="DM Sans Bold"/>
                </a:rPr>
                <a:t>Video</a:t>
              </a: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b="1" dirty="0" smtClean="0">
                  <a:latin typeface="DM Sans" panose="020B0604020202020204" charset="0"/>
                  <a:ea typeface="DM Sans"/>
                  <a:cs typeface="DM Sans"/>
                  <a:sym typeface="DM Sans Bold"/>
                </a:rPr>
                <a:t>Mercado Play</a:t>
              </a:r>
              <a:r>
                <a:rPr lang="en-US" sz="1500" b="1" dirty="0" smtClean="0">
                  <a:latin typeface="DM Sans" panose="020B0604020202020204" charset="0"/>
                  <a:ea typeface="DM Sans"/>
                  <a:cs typeface="DM Sans"/>
                  <a:sym typeface="DM Sans"/>
                </a:rPr>
                <a:t>.</a:t>
              </a:r>
              <a:endParaRPr lang="en-US" sz="1500" b="1" dirty="0">
                <a:latin typeface="DM Sans" panose="020B0604020202020204" charset="0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2" name="Freeform 2"/>
          <p:cNvSpPr/>
          <p:nvPr/>
        </p:nvSpPr>
        <p:spPr>
          <a:xfrm>
            <a:off x="514350" y="485775"/>
            <a:ext cx="17259300" cy="928642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427171" y="7432109"/>
            <a:ext cx="1832129" cy="1826190"/>
          </a:xfrm>
          <a:custGeom>
            <a:avLst/>
            <a:gdLst/>
            <a:ahLst/>
            <a:cxnLst/>
            <a:rect l="l" t="t" r="r" b="b"/>
            <a:pathLst>
              <a:path w="3144959" h="3134765">
                <a:moveTo>
                  <a:pt x="0" y="3033165"/>
                </a:moveTo>
                <a:lnTo>
                  <a:pt x="3144959" y="3033165"/>
                </a:lnTo>
                <a:lnTo>
                  <a:pt x="3017959" y="3134765"/>
                </a:lnTo>
                <a:cubicBezTo>
                  <a:pt x="3017959" y="3134765"/>
                  <a:pt x="2014659" y="3058565"/>
                  <a:pt x="1913059" y="3058565"/>
                </a:cubicBezTo>
                <a:lnTo>
                  <a:pt x="1231900" y="3058565"/>
                </a:lnTo>
                <a:cubicBezTo>
                  <a:pt x="1130300" y="3058565"/>
                  <a:pt x="127000" y="3134765"/>
                  <a:pt x="127000" y="3134765"/>
                </a:cubicBezTo>
                <a:lnTo>
                  <a:pt x="0" y="3033165"/>
                </a:lnTo>
                <a:lnTo>
                  <a:pt x="0" y="0"/>
                </a:lnTo>
                <a:lnTo>
                  <a:pt x="3144959" y="0"/>
                </a:lnTo>
                <a:lnTo>
                  <a:pt x="3144959" y="3033165"/>
                </a:lnTo>
                <a:lnTo>
                  <a:pt x="12700" y="3033165"/>
                </a:lnTo>
                <a:lnTo>
                  <a:pt x="12700" y="3020465"/>
                </a:lnTo>
                <a:lnTo>
                  <a:pt x="3132259" y="3020465"/>
                </a:lnTo>
                <a:lnTo>
                  <a:pt x="3132259" y="12700"/>
                </a:lnTo>
                <a:lnTo>
                  <a:pt x="12700" y="12700"/>
                </a:lnTo>
                <a:lnTo>
                  <a:pt x="12700" y="3033165"/>
                </a:lnTo>
              </a:path>
            </a:pathLst>
          </a:custGeom>
          <a:solidFill>
            <a:srgbClr val="394C60">
              <a:alpha val="784"/>
            </a:srgbClr>
          </a:solidFill>
        </p:spPr>
      </p:sp>
      <p:sp>
        <p:nvSpPr>
          <p:cNvPr id="18" name="TextBox 18"/>
          <p:cNvSpPr txBox="1"/>
          <p:nvPr/>
        </p:nvSpPr>
        <p:spPr>
          <a:xfrm>
            <a:off x="2478561" y="2355230"/>
            <a:ext cx="5713942" cy="82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</a:pPr>
            <a:r>
              <a:rPr lang="en-US" sz="5700" dirty="0" smtClean="0">
                <a:solidFill>
                  <a:srgbClr val="000000"/>
                </a:solidFill>
                <a:latin typeface="TC October"/>
                <a:ea typeface="TC October"/>
                <a:cs typeface="TC October"/>
                <a:sym typeface="TC October"/>
              </a:rPr>
              <a:t>3. A SUBSTÂNCIA</a:t>
            </a:r>
            <a:endParaRPr lang="en-US" sz="5700" dirty="0">
              <a:solidFill>
                <a:srgbClr val="000000"/>
              </a:solidFill>
              <a:latin typeface="TC October"/>
              <a:ea typeface="TC October"/>
              <a:cs typeface="TC October"/>
              <a:sym typeface="TC October"/>
            </a:endParaRPr>
          </a:p>
        </p:txBody>
      </p:sp>
      <p:sp>
        <p:nvSpPr>
          <p:cNvPr id="58" name="Freeform 6"/>
          <p:cNvSpPr/>
          <p:nvPr/>
        </p:nvSpPr>
        <p:spPr>
          <a:xfrm>
            <a:off x="10314738" y="7415280"/>
            <a:ext cx="2819400" cy="2629390"/>
          </a:xfrm>
          <a:custGeom>
            <a:avLst/>
            <a:gdLst/>
            <a:ahLst/>
            <a:cxnLst/>
            <a:rect l="l" t="t" r="r" b="b"/>
            <a:pathLst>
              <a:path w="2133260" h="2114594">
                <a:moveTo>
                  <a:pt x="0" y="0"/>
                </a:moveTo>
                <a:lnTo>
                  <a:pt x="2133260" y="0"/>
                </a:lnTo>
                <a:lnTo>
                  <a:pt x="2133260" y="2114594"/>
                </a:lnTo>
                <a:lnTo>
                  <a:pt x="0" y="2114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37" name="Imagem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182" y="1270531"/>
            <a:ext cx="5551922" cy="7402562"/>
          </a:xfrm>
          <a:prstGeom prst="rect">
            <a:avLst/>
          </a:prstGeom>
        </p:spPr>
      </p:pic>
      <p:sp>
        <p:nvSpPr>
          <p:cNvPr id="38" name="Freeform 3"/>
          <p:cNvSpPr/>
          <p:nvPr/>
        </p:nvSpPr>
        <p:spPr>
          <a:xfrm rot="21176516">
            <a:off x="-141212" y="-212996"/>
            <a:ext cx="2781431" cy="2438322"/>
          </a:xfrm>
          <a:custGeom>
            <a:avLst/>
            <a:gdLst/>
            <a:ahLst/>
            <a:cxnLst/>
            <a:rect l="l" t="t" r="r" b="b"/>
            <a:pathLst>
              <a:path w="2611043" h="2314037">
                <a:moveTo>
                  <a:pt x="0" y="0"/>
                </a:moveTo>
                <a:lnTo>
                  <a:pt x="2611044" y="0"/>
                </a:lnTo>
                <a:lnTo>
                  <a:pt x="2611044" y="2314037"/>
                </a:lnTo>
                <a:lnTo>
                  <a:pt x="0" y="2314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9" name="Group 18"/>
          <p:cNvGrpSpPr>
            <a:grpSpLocks noChangeAspect="1"/>
          </p:cNvGrpSpPr>
          <p:nvPr/>
        </p:nvGrpSpPr>
        <p:grpSpPr>
          <a:xfrm>
            <a:off x="11435278" y="1270531"/>
            <a:ext cx="5557322" cy="7383512"/>
            <a:chOff x="0" y="0"/>
            <a:chExt cx="4572000" cy="4572000"/>
          </a:xfrm>
        </p:grpSpPr>
        <p:sp>
          <p:nvSpPr>
            <p:cNvPr id="40" name="Freeform 19"/>
            <p:cNvSpPr/>
            <p:nvPr/>
          </p:nvSpPr>
          <p:spPr>
            <a:xfrm>
              <a:off x="-1524" y="0"/>
              <a:ext cx="4572000" cy="4572000"/>
            </a:xfrm>
            <a:custGeom>
              <a:avLst/>
              <a:gdLst/>
              <a:ahLst/>
              <a:cxnLst/>
              <a:rect l="l" t="t" r="r" b="b"/>
              <a:pathLst>
                <a:path w="4572000" h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1" name="Freeform 20"/>
            <p:cNvSpPr/>
            <p:nvPr/>
          </p:nvSpPr>
          <p:spPr>
            <a:xfrm>
              <a:off x="-1524" y="0"/>
              <a:ext cx="4572000" cy="4572000"/>
            </a:xfrm>
            <a:custGeom>
              <a:avLst/>
              <a:gdLst/>
              <a:ahLst/>
              <a:cxnLst/>
              <a:rect l="l" t="t" r="r" b="b"/>
              <a:pathLst>
                <a:path w="4572000" h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44" name="CaixaDeTexto 43"/>
          <p:cNvSpPr txBox="1"/>
          <p:nvPr/>
        </p:nvSpPr>
        <p:spPr>
          <a:xfrm>
            <a:off x="2478561" y="3569019"/>
            <a:ext cx="61341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Um cientista começa a investigar uma misteriosa substância que pode mudar a biologia humana, mas logo percebe que ela traz consequências aterradoras e imprevistas. O filme mistura suspense psicológico com elementos de terror científico, criando uma experiência inquietante e cheia de reviravoltas.</a:t>
            </a:r>
          </a:p>
          <a:p>
            <a:endParaRPr lang="pt-BR" dirty="0"/>
          </a:p>
        </p:txBody>
      </p:sp>
      <p:sp>
        <p:nvSpPr>
          <p:cNvPr id="59" name="Freeform 7"/>
          <p:cNvSpPr/>
          <p:nvPr/>
        </p:nvSpPr>
        <p:spPr>
          <a:xfrm rot="16200000">
            <a:off x="487960" y="6332679"/>
            <a:ext cx="3469744" cy="3409306"/>
          </a:xfrm>
          <a:custGeom>
            <a:avLst/>
            <a:gdLst/>
            <a:ahLst/>
            <a:cxnLst/>
            <a:rect l="l" t="t" r="r" b="b"/>
            <a:pathLst>
              <a:path w="5202621" h="4114800">
                <a:moveTo>
                  <a:pt x="0" y="0"/>
                </a:moveTo>
                <a:lnTo>
                  <a:pt x="5202620" y="0"/>
                </a:lnTo>
                <a:lnTo>
                  <a:pt x="5202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 l="-43322" t="-15098"/>
            </a:stretch>
          </a:blipFill>
        </p:spPr>
      </p:sp>
      <p:sp>
        <p:nvSpPr>
          <p:cNvPr id="60" name="Freeform 11"/>
          <p:cNvSpPr/>
          <p:nvPr/>
        </p:nvSpPr>
        <p:spPr>
          <a:xfrm>
            <a:off x="15242629" y="125361"/>
            <a:ext cx="2786750" cy="2386154"/>
          </a:xfrm>
          <a:custGeom>
            <a:avLst/>
            <a:gdLst/>
            <a:ahLst/>
            <a:cxnLst/>
            <a:rect l="l" t="t" r="r" b="b"/>
            <a:pathLst>
              <a:path w="2786750" h="2386154">
                <a:moveTo>
                  <a:pt x="0" y="0"/>
                </a:moveTo>
                <a:lnTo>
                  <a:pt x="2786749" y="0"/>
                </a:lnTo>
                <a:lnTo>
                  <a:pt x="2786749" y="2386155"/>
                </a:lnTo>
                <a:lnTo>
                  <a:pt x="0" y="23861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65" name="Group 8"/>
          <p:cNvGrpSpPr/>
          <p:nvPr/>
        </p:nvGrpSpPr>
        <p:grpSpPr>
          <a:xfrm>
            <a:off x="13521485" y="8033100"/>
            <a:ext cx="3902917" cy="1482152"/>
            <a:chOff x="-5084675" y="249377"/>
            <a:chExt cx="3164785" cy="853956"/>
          </a:xfrm>
        </p:grpSpPr>
        <p:sp>
          <p:nvSpPr>
            <p:cNvPr id="66" name="Freeform 9"/>
            <p:cNvSpPr/>
            <p:nvPr/>
          </p:nvSpPr>
          <p:spPr>
            <a:xfrm>
              <a:off x="-5084675" y="249377"/>
              <a:ext cx="3164785" cy="853956"/>
            </a:xfrm>
            <a:custGeom>
              <a:avLst/>
              <a:gdLst/>
              <a:ahLst/>
              <a:cxnLst/>
              <a:rect l="l" t="t" r="r" b="b"/>
              <a:pathLst>
                <a:path w="3164785" h="1710507">
                  <a:moveTo>
                    <a:pt x="55365" y="0"/>
                  </a:moveTo>
                  <a:lnTo>
                    <a:pt x="3109420" y="0"/>
                  </a:lnTo>
                  <a:cubicBezTo>
                    <a:pt x="3139997" y="0"/>
                    <a:pt x="3164785" y="24788"/>
                    <a:pt x="3164785" y="55365"/>
                  </a:cubicBezTo>
                  <a:lnTo>
                    <a:pt x="3164785" y="1655142"/>
                  </a:lnTo>
                  <a:cubicBezTo>
                    <a:pt x="3164785" y="1685719"/>
                    <a:pt x="3139997" y="1710507"/>
                    <a:pt x="3109420" y="1710507"/>
                  </a:cubicBezTo>
                  <a:lnTo>
                    <a:pt x="55365" y="1710507"/>
                  </a:lnTo>
                  <a:cubicBezTo>
                    <a:pt x="24788" y="1710507"/>
                    <a:pt x="0" y="1685719"/>
                    <a:pt x="0" y="1655142"/>
                  </a:cubicBezTo>
                  <a:lnTo>
                    <a:pt x="0" y="55365"/>
                  </a:lnTo>
                  <a:cubicBezTo>
                    <a:pt x="0" y="24788"/>
                    <a:pt x="24788" y="0"/>
                    <a:pt x="55365" y="0"/>
                  </a:cubicBezTo>
                  <a:close/>
                </a:path>
              </a:pathLst>
            </a:custGeom>
            <a:solidFill>
              <a:schemeClr val="bg1"/>
            </a:solidFill>
            <a:ln cap="rnd">
              <a:noFill/>
              <a:prstDash val="sysDot"/>
              <a:round/>
            </a:ln>
          </p:spPr>
        </p:sp>
        <p:sp>
          <p:nvSpPr>
            <p:cNvPr id="67" name="TextBox 10"/>
            <p:cNvSpPr txBox="1"/>
            <p:nvPr/>
          </p:nvSpPr>
          <p:spPr>
            <a:xfrm>
              <a:off x="-4981593" y="350185"/>
              <a:ext cx="2825579" cy="66688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>
                <a:lnSpc>
                  <a:spcPts val="2100"/>
                </a:lnSpc>
              </a:pPr>
              <a:r>
                <a:rPr lang="en-US" sz="1500" b="1" dirty="0" smtClean="0">
                  <a:latin typeface="DM Sans Bold"/>
                  <a:ea typeface="DM Sans Bold"/>
                  <a:cs typeface="DM Sans Bold"/>
                  <a:sym typeface="DM Sans Bold"/>
                </a:rPr>
                <a:t>Onde</a:t>
              </a:r>
              <a:r>
                <a:rPr lang="en-US" sz="1500" b="1" dirty="0"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sz="1500" b="1" dirty="0" err="1" smtClean="0">
                  <a:latin typeface="DM Sans Bold"/>
                  <a:ea typeface="DM Sans Bold"/>
                  <a:cs typeface="DM Sans Bold"/>
                  <a:sym typeface="DM Sans Bold"/>
                </a:rPr>
                <a:t>assistir</a:t>
              </a:r>
              <a:endParaRPr lang="en-US" sz="1500" b="1" dirty="0" smtClean="0"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err="1" smtClean="0">
                  <a:latin typeface="DM Sans" panose="020B0604020202020204" charset="0"/>
                  <a:ea typeface="DM Sans Bold"/>
                  <a:cs typeface="Courier New" panose="02070309020205020404" pitchFamily="49" charset="0"/>
                  <a:sym typeface="DM Sans Bold"/>
                </a:rPr>
                <a:t>AmazonPrime</a:t>
              </a:r>
              <a:r>
                <a:rPr lang="en-US" sz="1500" dirty="0" smtClean="0">
                  <a:latin typeface="DM Sans" panose="020B0604020202020204" charset="0"/>
                  <a:ea typeface="DM Sans Bold"/>
                  <a:cs typeface="Courier New" panose="02070309020205020404" pitchFamily="49" charset="0"/>
                  <a:sym typeface="DM Sans Bold"/>
                </a:rPr>
                <a:t> Video</a:t>
              </a: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smtClean="0">
                  <a:latin typeface="DM Sans" panose="020B0604020202020204" charset="0"/>
                  <a:ea typeface="DM Sans"/>
                  <a:cs typeface="Courier New" panose="02070309020205020404" pitchFamily="49" charset="0"/>
                  <a:sym typeface="DM Sans Bold"/>
                </a:rPr>
                <a:t>Apple TV</a:t>
              </a:r>
              <a:r>
                <a:rPr lang="en-US" sz="1500" dirty="0" smtClean="0">
                  <a:latin typeface="DM Sans" panose="020B0604020202020204" charset="0"/>
                  <a:ea typeface="DM Sans"/>
                  <a:cs typeface="Courier New" panose="02070309020205020404" pitchFamily="49" charset="0"/>
                  <a:sym typeface="DM Sans"/>
                </a:rPr>
                <a:t>.</a:t>
              </a:r>
              <a:endParaRPr lang="en-US" sz="1500" dirty="0">
                <a:latin typeface="DM Sans" panose="020B0604020202020204" charset="0"/>
                <a:ea typeface="DM Sans"/>
                <a:cs typeface="Courier New" panose="02070309020205020404" pitchFamily="49" charset="0"/>
                <a:sym typeface="DM Sans"/>
              </a:endParaRPr>
            </a:p>
          </p:txBody>
        </p:sp>
      </p:grpSp>
      <p:pic>
        <p:nvPicPr>
          <p:cNvPr id="1026" name="Picture 2" descr="https://cdn-icons-png.flaticon.com/128/14837/1483789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710" y="1914759"/>
            <a:ext cx="1381793" cy="13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" y="190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50" y="2635161"/>
            <a:ext cx="11037251" cy="7670889"/>
          </a:xfrm>
          <a:custGeom>
            <a:avLst/>
            <a:gdLst/>
            <a:ahLst/>
            <a:cxnLst/>
            <a:rect l="l" t="t" r="r" b="b"/>
            <a:pathLst>
              <a:path w="11037251" h="7670889">
                <a:moveTo>
                  <a:pt x="0" y="0"/>
                </a:moveTo>
                <a:lnTo>
                  <a:pt x="11037251" y="0"/>
                </a:lnTo>
                <a:lnTo>
                  <a:pt x="11037251" y="7670890"/>
                </a:lnTo>
                <a:lnTo>
                  <a:pt x="0" y="7670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181454">
            <a:off x="11621684" y="8817481"/>
            <a:ext cx="6716642" cy="1682197"/>
          </a:xfrm>
          <a:custGeom>
            <a:avLst/>
            <a:gdLst/>
            <a:ahLst/>
            <a:cxnLst/>
            <a:rect l="l" t="t" r="r" b="b"/>
            <a:pathLst>
              <a:path w="6168056" h="1682197">
                <a:moveTo>
                  <a:pt x="0" y="0"/>
                </a:moveTo>
                <a:lnTo>
                  <a:pt x="6168056" y="0"/>
                </a:lnTo>
                <a:lnTo>
                  <a:pt x="6168056" y="1682197"/>
                </a:lnTo>
                <a:lnTo>
                  <a:pt x="0" y="1682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065106" y="2275940"/>
            <a:ext cx="461073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dirty="0">
                <a:solidFill>
                  <a:srgbClr val="000000"/>
                </a:solidFill>
                <a:latin typeface="TC October"/>
                <a:ea typeface="TC October"/>
                <a:cs typeface="TC October"/>
                <a:sym typeface="TC October"/>
              </a:rPr>
              <a:t>4</a:t>
            </a:r>
            <a:r>
              <a:rPr lang="en-US" sz="3999" dirty="0" smtClean="0">
                <a:solidFill>
                  <a:srgbClr val="000000"/>
                </a:solidFill>
                <a:latin typeface="TC October"/>
                <a:ea typeface="TC October"/>
                <a:cs typeface="TC October"/>
                <a:sym typeface="TC October"/>
              </a:rPr>
              <a:t>. FUJA</a:t>
            </a:r>
            <a:endParaRPr lang="en-US" sz="3999" dirty="0">
              <a:solidFill>
                <a:srgbClr val="000000"/>
              </a:solidFill>
              <a:latin typeface="TC October"/>
              <a:ea typeface="TC October"/>
              <a:cs typeface="TC October"/>
              <a:sym typeface="TC October"/>
            </a:endParaRPr>
          </a:p>
        </p:txBody>
      </p:sp>
      <p:sp>
        <p:nvSpPr>
          <p:cNvPr id="17" name="Freeform 17"/>
          <p:cNvSpPr/>
          <p:nvPr/>
        </p:nvSpPr>
        <p:spPr>
          <a:xfrm rot="5400000">
            <a:off x="4030982" y="3139873"/>
            <a:ext cx="1989579" cy="2289265"/>
          </a:xfrm>
          <a:custGeom>
            <a:avLst/>
            <a:gdLst/>
            <a:ahLst/>
            <a:cxnLst/>
            <a:rect l="l" t="t" r="r" b="b"/>
            <a:pathLst>
              <a:path w="1989579" h="2289265">
                <a:moveTo>
                  <a:pt x="0" y="0"/>
                </a:moveTo>
                <a:lnTo>
                  <a:pt x="1989579" y="0"/>
                </a:lnTo>
                <a:lnTo>
                  <a:pt x="1989579" y="2289264"/>
                </a:lnTo>
                <a:lnTo>
                  <a:pt x="0" y="2289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Retângulo 17"/>
          <p:cNvSpPr/>
          <p:nvPr/>
        </p:nvSpPr>
        <p:spPr>
          <a:xfrm>
            <a:off x="11639280" y="3670992"/>
            <a:ext cx="58731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Uma jovem com deficiência começa a suspeitar que sua mãe está escondendo segredos sombrios sobre sua verdadeira origem. Com uma direção tensa e cheia de suspense, </a:t>
            </a:r>
            <a:r>
              <a:rPr lang="pt-BR" sz="2800" b="1" dirty="0"/>
              <a:t>"Fuja"</a:t>
            </a:r>
            <a:r>
              <a:rPr lang="pt-BR" sz="2800" dirty="0"/>
              <a:t> mantém o espectador na ponta da cadeira, enquanto a história se desenrola em um emocionante e aterrorizante jogo de poder e controle.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935162"/>
            <a:ext cx="6203421" cy="8688265"/>
          </a:xfrm>
          <a:prstGeom prst="rect">
            <a:avLst/>
          </a:prstGeom>
        </p:spPr>
      </p:pic>
      <p:grpSp>
        <p:nvGrpSpPr>
          <p:cNvPr id="20" name="Group 18"/>
          <p:cNvGrpSpPr>
            <a:grpSpLocks noChangeAspect="1"/>
          </p:cNvGrpSpPr>
          <p:nvPr/>
        </p:nvGrpSpPr>
        <p:grpSpPr>
          <a:xfrm>
            <a:off x="1600200" y="935161"/>
            <a:ext cx="6207194" cy="8688265"/>
            <a:chOff x="0" y="0"/>
            <a:chExt cx="4572000" cy="4572000"/>
          </a:xfrm>
        </p:grpSpPr>
        <p:sp>
          <p:nvSpPr>
            <p:cNvPr id="21" name="Freeform 19"/>
            <p:cNvSpPr/>
            <p:nvPr/>
          </p:nvSpPr>
          <p:spPr>
            <a:xfrm>
              <a:off x="-1524" y="0"/>
              <a:ext cx="4572000" cy="4572000"/>
            </a:xfrm>
            <a:custGeom>
              <a:avLst/>
              <a:gdLst/>
              <a:ahLst/>
              <a:cxnLst/>
              <a:rect l="l" t="t" r="r" b="b"/>
              <a:pathLst>
                <a:path w="4572000" h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22" name="Freeform 20"/>
            <p:cNvSpPr/>
            <p:nvPr/>
          </p:nvSpPr>
          <p:spPr>
            <a:xfrm>
              <a:off x="-1524" y="0"/>
              <a:ext cx="4572000" cy="4572000"/>
            </a:xfrm>
            <a:custGeom>
              <a:avLst/>
              <a:gdLst/>
              <a:ahLst/>
              <a:cxnLst/>
              <a:rect l="l" t="t" r="r" b="b"/>
              <a:pathLst>
                <a:path w="4572000" h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</p:sp>
      </p:grpSp>
      <p:sp>
        <p:nvSpPr>
          <p:cNvPr id="23" name="Freeform 8"/>
          <p:cNvSpPr/>
          <p:nvPr/>
        </p:nvSpPr>
        <p:spPr>
          <a:xfrm rot="10110876">
            <a:off x="-1281748" y="730230"/>
            <a:ext cx="8492292" cy="2521910"/>
          </a:xfrm>
          <a:custGeom>
            <a:avLst/>
            <a:gdLst/>
            <a:ahLst/>
            <a:cxnLst/>
            <a:rect l="l" t="t" r="r" b="b"/>
            <a:pathLst>
              <a:path w="8789025" h="5910619">
                <a:moveTo>
                  <a:pt x="0" y="0"/>
                </a:moveTo>
                <a:lnTo>
                  <a:pt x="8789026" y="0"/>
                </a:lnTo>
                <a:lnTo>
                  <a:pt x="8789026" y="5910619"/>
                </a:lnTo>
                <a:lnTo>
                  <a:pt x="0" y="591061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rcRect/>
            <a:stretch>
              <a:fillRect t="-1" b="-134370"/>
            </a:stretch>
          </a:blipFill>
        </p:spPr>
      </p:sp>
      <p:sp>
        <p:nvSpPr>
          <p:cNvPr id="24" name="Freeform 3"/>
          <p:cNvSpPr/>
          <p:nvPr/>
        </p:nvSpPr>
        <p:spPr>
          <a:xfrm rot="16200000">
            <a:off x="13711863" y="-2709237"/>
            <a:ext cx="1863425" cy="7288849"/>
          </a:xfrm>
          <a:custGeom>
            <a:avLst/>
            <a:gdLst/>
            <a:ahLst/>
            <a:cxnLst/>
            <a:rect l="l" t="t" r="r" b="b"/>
            <a:pathLst>
              <a:path w="3314351" h="10287000">
                <a:moveTo>
                  <a:pt x="0" y="0"/>
                </a:moveTo>
                <a:lnTo>
                  <a:pt x="3314352" y="0"/>
                </a:lnTo>
                <a:lnTo>
                  <a:pt x="33143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rcRect/>
            <a:stretch>
              <a:fillRect l="-42956" r="-66628"/>
            </a:stretch>
          </a:blipFill>
        </p:spPr>
      </p:sp>
      <p:grpSp>
        <p:nvGrpSpPr>
          <p:cNvPr id="25" name="Group 8"/>
          <p:cNvGrpSpPr/>
          <p:nvPr/>
        </p:nvGrpSpPr>
        <p:grpSpPr>
          <a:xfrm>
            <a:off x="427508" y="8241989"/>
            <a:ext cx="4214984" cy="1582765"/>
            <a:chOff x="-110642" y="222210"/>
            <a:chExt cx="3179845" cy="1434784"/>
          </a:xfrm>
        </p:grpSpPr>
        <p:sp>
          <p:nvSpPr>
            <p:cNvPr id="26" name="Freeform 9"/>
            <p:cNvSpPr/>
            <p:nvPr/>
          </p:nvSpPr>
          <p:spPr>
            <a:xfrm>
              <a:off x="-110642" y="222211"/>
              <a:ext cx="3164785" cy="1434783"/>
            </a:xfrm>
            <a:custGeom>
              <a:avLst/>
              <a:gdLst/>
              <a:ahLst/>
              <a:cxnLst/>
              <a:rect l="l" t="t" r="r" b="b"/>
              <a:pathLst>
                <a:path w="3164785" h="1710507">
                  <a:moveTo>
                    <a:pt x="55365" y="0"/>
                  </a:moveTo>
                  <a:lnTo>
                    <a:pt x="3109420" y="0"/>
                  </a:lnTo>
                  <a:cubicBezTo>
                    <a:pt x="3139997" y="0"/>
                    <a:pt x="3164785" y="24788"/>
                    <a:pt x="3164785" y="55365"/>
                  </a:cubicBezTo>
                  <a:lnTo>
                    <a:pt x="3164785" y="1655142"/>
                  </a:lnTo>
                  <a:cubicBezTo>
                    <a:pt x="3164785" y="1685719"/>
                    <a:pt x="3139997" y="1710507"/>
                    <a:pt x="3109420" y="1710507"/>
                  </a:cubicBezTo>
                  <a:lnTo>
                    <a:pt x="55365" y="1710507"/>
                  </a:lnTo>
                  <a:cubicBezTo>
                    <a:pt x="24788" y="1710507"/>
                    <a:pt x="0" y="1685719"/>
                    <a:pt x="0" y="1655142"/>
                  </a:cubicBezTo>
                  <a:lnTo>
                    <a:pt x="0" y="55365"/>
                  </a:lnTo>
                  <a:cubicBezTo>
                    <a:pt x="0" y="24788"/>
                    <a:pt x="24788" y="0"/>
                    <a:pt x="5536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ysDot"/>
              <a:round/>
            </a:ln>
          </p:spPr>
        </p:sp>
        <p:sp>
          <p:nvSpPr>
            <p:cNvPr id="27" name="TextBox 10"/>
            <p:cNvSpPr txBox="1"/>
            <p:nvPr/>
          </p:nvSpPr>
          <p:spPr>
            <a:xfrm>
              <a:off x="-95582" y="222210"/>
              <a:ext cx="3164785" cy="14347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>
                <a:lnSpc>
                  <a:spcPts val="2100"/>
                </a:lnSpc>
              </a:pPr>
              <a:r>
                <a:rPr lang="en-US" sz="1500" b="1" dirty="0" smtClean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Onde </a:t>
              </a:r>
              <a:r>
                <a:rPr lang="en-US" sz="1500" b="1" dirty="0" err="1" smtClean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assistir</a:t>
              </a:r>
              <a:r>
                <a:rPr lang="en-US" sz="1500" b="1" dirty="0" smtClean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:</a:t>
              </a: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smtClean="0">
                  <a:solidFill>
                    <a:srgbClr val="FFFFFF"/>
                  </a:solidFill>
                  <a:latin typeface="DM Sans" panose="020B0604020202020204" charset="0"/>
                  <a:ea typeface="DM Sans"/>
                  <a:cs typeface="DM Sans"/>
                  <a:sym typeface="DM Sans Bold"/>
                </a:rPr>
                <a:t>Netflix</a:t>
              </a:r>
              <a:endParaRPr lang="en-US" sz="1500" dirty="0" smtClean="0">
                <a:solidFill>
                  <a:srgbClr val="FFFFFF"/>
                </a:solidFill>
                <a:latin typeface="DM Sans" panose="020B0604020202020204" charset="0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34" t="-56294" b="-79539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Freeform 3"/>
          <p:cNvSpPr/>
          <p:nvPr/>
        </p:nvSpPr>
        <p:spPr>
          <a:xfrm>
            <a:off x="0" y="32207"/>
            <a:ext cx="5285699" cy="5720893"/>
          </a:xfrm>
          <a:custGeom>
            <a:avLst/>
            <a:gdLst/>
            <a:ahLst/>
            <a:cxnLst/>
            <a:rect l="l" t="t" r="r" b="b"/>
            <a:pathLst>
              <a:path w="5678177" h="7086649">
                <a:moveTo>
                  <a:pt x="0" y="0"/>
                </a:moveTo>
                <a:lnTo>
                  <a:pt x="5678177" y="0"/>
                </a:lnTo>
                <a:lnTo>
                  <a:pt x="5678177" y="7086649"/>
                </a:lnTo>
                <a:lnTo>
                  <a:pt x="0" y="7086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7425" t="-23874" r="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926285" y="3230109"/>
            <a:ext cx="2361715" cy="7018791"/>
          </a:xfrm>
          <a:custGeom>
            <a:avLst/>
            <a:gdLst/>
            <a:ahLst/>
            <a:cxnLst/>
            <a:rect l="l" t="t" r="r" b="b"/>
            <a:pathLst>
              <a:path w="4865751" h="8229600">
                <a:moveTo>
                  <a:pt x="0" y="0"/>
                </a:moveTo>
                <a:lnTo>
                  <a:pt x="4865751" y="0"/>
                </a:lnTo>
                <a:lnTo>
                  <a:pt x="4865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 r="-106026" b="-17252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453429" y="1349415"/>
            <a:ext cx="1834571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 l="-1" r="-125523"/>
            </a:stretch>
          </a:blipFill>
        </p:spPr>
      </p:sp>
      <p:sp>
        <p:nvSpPr>
          <p:cNvPr id="15" name="Freeform 15"/>
          <p:cNvSpPr/>
          <p:nvPr/>
        </p:nvSpPr>
        <p:spPr>
          <a:xfrm rot="-1320369">
            <a:off x="-1047998" y="5943600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8" y="0"/>
                </a:lnTo>
                <a:lnTo>
                  <a:pt x="413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2052" name="Picture 4" descr="Saga :: Pânico - Papo de Cinem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17" y="2023213"/>
            <a:ext cx="8320764" cy="624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9896420" y="2569920"/>
            <a:ext cx="602986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Um clássico do terror moderno, </a:t>
            </a:r>
            <a:r>
              <a:rPr lang="pt-BR" sz="2800" b="1" dirty="0">
                <a:solidFill>
                  <a:schemeClr val="bg1"/>
                </a:solidFill>
              </a:rPr>
              <a:t>"Pânico"</a:t>
            </a:r>
            <a:r>
              <a:rPr lang="pt-BR" sz="2800" dirty="0">
                <a:solidFill>
                  <a:schemeClr val="bg1"/>
                </a:solidFill>
              </a:rPr>
              <a:t> redefine o gênero </a:t>
            </a:r>
            <a:r>
              <a:rPr lang="pt-BR" sz="2800" dirty="0" err="1">
                <a:solidFill>
                  <a:schemeClr val="bg1"/>
                </a:solidFill>
              </a:rPr>
              <a:t>slasher</a:t>
            </a:r>
            <a:r>
              <a:rPr lang="pt-BR" sz="2800" dirty="0">
                <a:solidFill>
                  <a:schemeClr val="bg1"/>
                </a:solidFill>
              </a:rPr>
              <a:t> com uma mistura perfeita de suspense, humor e </a:t>
            </a:r>
            <a:r>
              <a:rPr lang="pt-BR" sz="2800" dirty="0" err="1">
                <a:solidFill>
                  <a:schemeClr val="bg1"/>
                </a:solidFill>
              </a:rPr>
              <a:t>auto-referências</a:t>
            </a:r>
            <a:r>
              <a:rPr lang="pt-BR" sz="2800" dirty="0">
                <a:solidFill>
                  <a:schemeClr val="bg1"/>
                </a:solidFill>
              </a:rPr>
              <a:t>. Quando um assassino mascarado começa a aterrorizar uma pequena cidade, um grupo de adolescentes precisa desvendar os mistérios por trás dos homicídios antes que sejam as próximas vítimas. Com uma trama inteligente e personagens cativantes, </a:t>
            </a:r>
            <a:r>
              <a:rPr lang="pt-BR" sz="2800" b="1" dirty="0">
                <a:solidFill>
                  <a:schemeClr val="bg1"/>
                </a:solidFill>
              </a:rPr>
              <a:t>"Pânico"</a:t>
            </a:r>
            <a:r>
              <a:rPr lang="pt-BR" sz="2800" dirty="0">
                <a:solidFill>
                  <a:schemeClr val="bg1"/>
                </a:solidFill>
              </a:rPr>
              <a:t> continua a influenciar gerações de filmes de terror.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11418584" y="1669270"/>
            <a:ext cx="18886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4000" dirty="0" smtClean="0">
                <a:solidFill>
                  <a:schemeClr val="bg1"/>
                </a:solidFill>
                <a:latin typeface="TC October"/>
                <a:ea typeface="TC October"/>
                <a:cs typeface="TC October"/>
                <a:sym typeface="TC October"/>
              </a:rPr>
              <a:t>5. </a:t>
            </a:r>
            <a:r>
              <a:rPr lang="en-US" sz="4000" dirty="0" err="1" smtClean="0">
                <a:solidFill>
                  <a:schemeClr val="bg1"/>
                </a:solidFill>
                <a:latin typeface="TC October"/>
                <a:ea typeface="TC October"/>
                <a:cs typeface="TC October"/>
                <a:sym typeface="TC October"/>
              </a:rPr>
              <a:t>PâNICO</a:t>
            </a:r>
            <a:endParaRPr lang="en-US" sz="4000" dirty="0">
              <a:solidFill>
                <a:schemeClr val="bg1"/>
              </a:solidFill>
              <a:latin typeface="TC October"/>
              <a:ea typeface="TC October"/>
              <a:cs typeface="TC October"/>
              <a:sym typeface="TC October"/>
            </a:endParaRPr>
          </a:p>
        </p:txBody>
      </p:sp>
      <p:grpSp>
        <p:nvGrpSpPr>
          <p:cNvPr id="27" name="Group 18"/>
          <p:cNvGrpSpPr>
            <a:grpSpLocks noChangeAspect="1"/>
          </p:cNvGrpSpPr>
          <p:nvPr/>
        </p:nvGrpSpPr>
        <p:grpSpPr>
          <a:xfrm>
            <a:off x="1125317" y="2023213"/>
            <a:ext cx="8320764" cy="6240573"/>
            <a:chOff x="0" y="0"/>
            <a:chExt cx="4572000" cy="4572000"/>
          </a:xfrm>
        </p:grpSpPr>
        <p:sp>
          <p:nvSpPr>
            <p:cNvPr id="28" name="Freeform 19"/>
            <p:cNvSpPr/>
            <p:nvPr/>
          </p:nvSpPr>
          <p:spPr>
            <a:xfrm>
              <a:off x="-1524" y="0"/>
              <a:ext cx="4572000" cy="4572000"/>
            </a:xfrm>
            <a:custGeom>
              <a:avLst/>
              <a:gdLst/>
              <a:ahLst/>
              <a:cxnLst/>
              <a:rect l="l" t="t" r="r" b="b"/>
              <a:pathLst>
                <a:path w="4572000" h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29" name="Freeform 20"/>
            <p:cNvSpPr/>
            <p:nvPr/>
          </p:nvSpPr>
          <p:spPr>
            <a:xfrm>
              <a:off x="-1524" y="0"/>
              <a:ext cx="4572000" cy="4572000"/>
            </a:xfrm>
            <a:custGeom>
              <a:avLst/>
              <a:gdLst/>
              <a:ahLst/>
              <a:cxnLst/>
              <a:rect l="l" t="t" r="r" b="b"/>
              <a:pathLst>
                <a:path w="4572000" h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30" name="Group 8"/>
          <p:cNvGrpSpPr/>
          <p:nvPr/>
        </p:nvGrpSpPr>
        <p:grpSpPr>
          <a:xfrm>
            <a:off x="594719" y="7566081"/>
            <a:ext cx="3824881" cy="1482152"/>
            <a:chOff x="-5084675" y="249377"/>
            <a:chExt cx="3164785" cy="853956"/>
          </a:xfrm>
        </p:grpSpPr>
        <p:sp>
          <p:nvSpPr>
            <p:cNvPr id="31" name="Freeform 9"/>
            <p:cNvSpPr/>
            <p:nvPr/>
          </p:nvSpPr>
          <p:spPr>
            <a:xfrm>
              <a:off x="-5084675" y="249377"/>
              <a:ext cx="3164785" cy="853956"/>
            </a:xfrm>
            <a:custGeom>
              <a:avLst/>
              <a:gdLst/>
              <a:ahLst/>
              <a:cxnLst/>
              <a:rect l="l" t="t" r="r" b="b"/>
              <a:pathLst>
                <a:path w="3164785" h="1710507">
                  <a:moveTo>
                    <a:pt x="55365" y="0"/>
                  </a:moveTo>
                  <a:lnTo>
                    <a:pt x="3109420" y="0"/>
                  </a:lnTo>
                  <a:cubicBezTo>
                    <a:pt x="3139997" y="0"/>
                    <a:pt x="3164785" y="24788"/>
                    <a:pt x="3164785" y="55365"/>
                  </a:cubicBezTo>
                  <a:lnTo>
                    <a:pt x="3164785" y="1655142"/>
                  </a:lnTo>
                  <a:cubicBezTo>
                    <a:pt x="3164785" y="1685719"/>
                    <a:pt x="3139997" y="1710507"/>
                    <a:pt x="3109420" y="1710507"/>
                  </a:cubicBezTo>
                  <a:lnTo>
                    <a:pt x="55365" y="1710507"/>
                  </a:lnTo>
                  <a:cubicBezTo>
                    <a:pt x="24788" y="1710507"/>
                    <a:pt x="0" y="1685719"/>
                    <a:pt x="0" y="1655142"/>
                  </a:cubicBezTo>
                  <a:lnTo>
                    <a:pt x="0" y="55365"/>
                  </a:lnTo>
                  <a:cubicBezTo>
                    <a:pt x="0" y="24788"/>
                    <a:pt x="24788" y="0"/>
                    <a:pt x="55365" y="0"/>
                  </a:cubicBezTo>
                  <a:close/>
                </a:path>
              </a:pathLst>
            </a:custGeom>
            <a:solidFill>
              <a:schemeClr val="bg1"/>
            </a:solidFill>
            <a:ln cap="rnd">
              <a:noFill/>
              <a:prstDash val="sysDot"/>
              <a:round/>
            </a:ln>
          </p:spPr>
        </p:sp>
        <p:sp>
          <p:nvSpPr>
            <p:cNvPr id="32" name="TextBox 10"/>
            <p:cNvSpPr txBox="1"/>
            <p:nvPr/>
          </p:nvSpPr>
          <p:spPr>
            <a:xfrm>
              <a:off x="-4981593" y="350185"/>
              <a:ext cx="2825579" cy="66688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>
                <a:lnSpc>
                  <a:spcPts val="2100"/>
                </a:lnSpc>
              </a:pPr>
              <a:r>
                <a:rPr lang="en-US" sz="1500" b="1" dirty="0" smtClean="0">
                  <a:latin typeface="DM Sans Bold"/>
                  <a:ea typeface="DM Sans Bold"/>
                  <a:cs typeface="DM Sans Bold"/>
                  <a:sym typeface="DM Sans Bold"/>
                </a:rPr>
                <a:t>Onde</a:t>
              </a:r>
              <a:r>
                <a:rPr lang="en-US" sz="1500" b="1" dirty="0"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sz="1500" b="1" dirty="0" err="1" smtClean="0">
                  <a:latin typeface="DM Sans Bold"/>
                  <a:ea typeface="DM Sans Bold"/>
                  <a:cs typeface="DM Sans Bold"/>
                  <a:sym typeface="DM Sans Bold"/>
                </a:rPr>
                <a:t>assistir</a:t>
              </a:r>
              <a:endParaRPr lang="en-US" sz="1500" b="1" dirty="0" smtClean="0"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err="1" smtClean="0">
                  <a:latin typeface="DM Sans" panose="020B0604020202020204" charset="0"/>
                  <a:ea typeface="DM Sans Bold"/>
                  <a:cs typeface="DM Sans Bold"/>
                  <a:sym typeface="DM Sans Bold"/>
                </a:rPr>
                <a:t>AmazonPrime</a:t>
              </a:r>
              <a:r>
                <a:rPr lang="en-US" sz="1500" dirty="0" smtClean="0">
                  <a:latin typeface="DM Sans" panose="020B0604020202020204" charset="0"/>
                  <a:ea typeface="DM Sans Bold"/>
                  <a:cs typeface="DM Sans Bold"/>
                  <a:sym typeface="DM Sans Bold"/>
                </a:rPr>
                <a:t> Video</a:t>
              </a: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smtClean="0">
                  <a:latin typeface="DM Sans" panose="020B0604020202020204" charset="0"/>
                  <a:ea typeface="DM Sans"/>
                  <a:cs typeface="DM Sans"/>
                  <a:sym typeface="DM Sans Bold"/>
                </a:rPr>
                <a:t>Apple TV</a:t>
              </a:r>
              <a:r>
                <a:rPr lang="en-US" sz="1500" dirty="0" smtClean="0">
                  <a:latin typeface="DM Sans" panose="020B0604020202020204" charset="0"/>
                  <a:ea typeface="DM Sans"/>
                  <a:cs typeface="DM Sans"/>
                  <a:sym typeface="DM Sans"/>
                </a:rPr>
                <a:t>.</a:t>
              </a: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smtClean="0">
                  <a:latin typeface="DM Sans"/>
                  <a:ea typeface="DM Sans"/>
                  <a:cs typeface="DM Sans"/>
                  <a:sym typeface="DM Sans"/>
                </a:rPr>
                <a:t>Netflix</a:t>
              </a: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smtClean="0">
                  <a:latin typeface="DM Sans"/>
                  <a:ea typeface="DM Sans"/>
                  <a:cs typeface="DM Sans"/>
                  <a:sym typeface="DM Sans"/>
                </a:rPr>
                <a:t>Paramount</a:t>
              </a:r>
              <a:endParaRPr lang="en-US" sz="1500" dirty="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0705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34" t="-56294" b="-79539"/>
            </a:stretch>
          </a:blipFill>
        </p:spPr>
      </p:sp>
      <p:sp>
        <p:nvSpPr>
          <p:cNvPr id="6" name="Freeform 6"/>
          <p:cNvSpPr/>
          <p:nvPr/>
        </p:nvSpPr>
        <p:spPr>
          <a:xfrm rot="2849300">
            <a:off x="9492354" y="1685633"/>
            <a:ext cx="1252154" cy="455329"/>
          </a:xfrm>
          <a:custGeom>
            <a:avLst/>
            <a:gdLst/>
            <a:ahLst/>
            <a:cxnLst/>
            <a:rect l="l" t="t" r="r" b="b"/>
            <a:pathLst>
              <a:path w="1252154" h="455329">
                <a:moveTo>
                  <a:pt x="0" y="0"/>
                </a:moveTo>
                <a:lnTo>
                  <a:pt x="1252155" y="0"/>
                </a:lnTo>
                <a:lnTo>
                  <a:pt x="1252155" y="455329"/>
                </a:lnTo>
                <a:lnTo>
                  <a:pt x="0" y="455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601931" y="1661130"/>
            <a:ext cx="3954427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99"/>
              </a:lnSpc>
            </a:pPr>
            <a:r>
              <a:rPr lang="en-US" sz="4000" dirty="0" smtClean="0">
                <a:solidFill>
                  <a:srgbClr val="FFFFFF"/>
                </a:solidFill>
                <a:latin typeface="TC October"/>
                <a:ea typeface="TC October"/>
                <a:cs typeface="TC October"/>
                <a:sym typeface="TC October"/>
              </a:rPr>
              <a:t>6. </a:t>
            </a:r>
            <a:r>
              <a:rPr lang="en-US" sz="4000" dirty="0" err="1" smtClean="0">
                <a:solidFill>
                  <a:srgbClr val="FFFFFF"/>
                </a:solidFill>
                <a:latin typeface="TC October"/>
                <a:ea typeface="TC October"/>
                <a:cs typeface="TC October"/>
                <a:sym typeface="TC October"/>
              </a:rPr>
              <a:t>hereditário</a:t>
            </a:r>
            <a:endParaRPr lang="en-US" sz="4000" dirty="0">
              <a:solidFill>
                <a:srgbClr val="FFFFFF"/>
              </a:solidFill>
              <a:latin typeface="TC October"/>
              <a:ea typeface="TC October"/>
              <a:cs typeface="TC October"/>
              <a:sym typeface="TC October"/>
            </a:endParaRPr>
          </a:p>
        </p:txBody>
      </p:sp>
      <p:sp>
        <p:nvSpPr>
          <p:cNvPr id="11" name="Freeform 3"/>
          <p:cNvSpPr/>
          <p:nvPr/>
        </p:nvSpPr>
        <p:spPr>
          <a:xfrm rot="5400000">
            <a:off x="303669" y="-246519"/>
            <a:ext cx="3502954" cy="4072192"/>
          </a:xfrm>
          <a:custGeom>
            <a:avLst/>
            <a:gdLst/>
            <a:ahLst/>
            <a:cxnLst/>
            <a:rect l="l" t="t" r="r" b="b"/>
            <a:pathLst>
              <a:path w="4443860" h="4072192">
                <a:moveTo>
                  <a:pt x="0" y="0"/>
                </a:moveTo>
                <a:lnTo>
                  <a:pt x="4443860" y="0"/>
                </a:lnTo>
                <a:lnTo>
                  <a:pt x="4443860" y="4072192"/>
                </a:lnTo>
                <a:lnTo>
                  <a:pt x="0" y="4072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 l="-26860"/>
            </a:stretch>
          </a:blipFill>
        </p:spPr>
      </p:sp>
      <p:sp>
        <p:nvSpPr>
          <p:cNvPr id="13" name="Freeform 3"/>
          <p:cNvSpPr/>
          <p:nvPr/>
        </p:nvSpPr>
        <p:spPr>
          <a:xfrm rot="16539536">
            <a:off x="138631" y="6575118"/>
            <a:ext cx="3502954" cy="4072192"/>
          </a:xfrm>
          <a:custGeom>
            <a:avLst/>
            <a:gdLst/>
            <a:ahLst/>
            <a:cxnLst/>
            <a:rect l="l" t="t" r="r" b="b"/>
            <a:pathLst>
              <a:path w="4443860" h="4072192">
                <a:moveTo>
                  <a:pt x="0" y="0"/>
                </a:moveTo>
                <a:lnTo>
                  <a:pt x="4443860" y="0"/>
                </a:lnTo>
                <a:lnTo>
                  <a:pt x="4443860" y="4072192"/>
                </a:lnTo>
                <a:lnTo>
                  <a:pt x="0" y="4072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 l="-26860"/>
            </a:stretch>
          </a:blipFill>
        </p:spPr>
      </p:sp>
      <p:pic>
        <p:nvPicPr>
          <p:cNvPr id="4098" name="Picture 2" descr="Hereditário: explicação e análise do filme - Cultura Genial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" r="11871"/>
          <a:stretch/>
        </p:blipFill>
        <p:spPr bwMode="auto">
          <a:xfrm>
            <a:off x="1014154" y="2162175"/>
            <a:ext cx="86868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8"/>
          <p:cNvGrpSpPr>
            <a:grpSpLocks noChangeAspect="1"/>
          </p:cNvGrpSpPr>
          <p:nvPr/>
        </p:nvGrpSpPr>
        <p:grpSpPr>
          <a:xfrm>
            <a:off x="1014154" y="2162176"/>
            <a:ext cx="8686800" cy="6000750"/>
            <a:chOff x="0" y="0"/>
            <a:chExt cx="4572000" cy="4572000"/>
          </a:xfrm>
        </p:grpSpPr>
        <p:sp>
          <p:nvSpPr>
            <p:cNvPr id="17" name="Freeform 19"/>
            <p:cNvSpPr/>
            <p:nvPr/>
          </p:nvSpPr>
          <p:spPr>
            <a:xfrm>
              <a:off x="-1524" y="0"/>
              <a:ext cx="4572000" cy="4572000"/>
            </a:xfrm>
            <a:custGeom>
              <a:avLst/>
              <a:gdLst/>
              <a:ahLst/>
              <a:cxnLst/>
              <a:rect l="l" t="t" r="r" b="b"/>
              <a:pathLst>
                <a:path w="4572000" h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20"/>
            <p:cNvSpPr/>
            <p:nvPr/>
          </p:nvSpPr>
          <p:spPr>
            <a:xfrm>
              <a:off x="-1524" y="0"/>
              <a:ext cx="4572000" cy="4572000"/>
            </a:xfrm>
            <a:custGeom>
              <a:avLst/>
              <a:gdLst/>
              <a:ahLst/>
              <a:cxnLst/>
              <a:rect l="l" t="t" r="r" b="b"/>
              <a:pathLst>
                <a:path w="4572000" h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19" name="Retângulo 18"/>
          <p:cNvSpPr/>
          <p:nvPr/>
        </p:nvSpPr>
        <p:spPr>
          <a:xfrm>
            <a:off x="11070924" y="3148717"/>
            <a:ext cx="602986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Um dos filmes de terror mais perturbadores da década, </a:t>
            </a:r>
            <a:r>
              <a:rPr lang="pt-BR" sz="2800" b="1" dirty="0">
                <a:solidFill>
                  <a:schemeClr val="bg1"/>
                </a:solidFill>
              </a:rPr>
              <a:t>"Hereditário"</a:t>
            </a:r>
            <a:r>
              <a:rPr lang="pt-BR" sz="2800" dirty="0">
                <a:solidFill>
                  <a:schemeClr val="bg1"/>
                </a:solidFill>
              </a:rPr>
              <a:t> mergulha nas profundezas da tragédia familiar e do sobrenatural. Após a morte de sua mãe, Annie e sua família começam a desvendar segredos sombrios sobre seu passado, que os levam a um caminho de desespero e loucura. Com uma atmosfera tensa e performances intensas, o filme mantém o público em constante desconforto até o final impactante.</a:t>
            </a:r>
          </a:p>
          <a:p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20" name="Freeform 10"/>
          <p:cNvSpPr/>
          <p:nvPr/>
        </p:nvSpPr>
        <p:spPr>
          <a:xfrm>
            <a:off x="15773400" y="38099"/>
            <a:ext cx="2514600" cy="2861739"/>
          </a:xfrm>
          <a:custGeom>
            <a:avLst/>
            <a:gdLst/>
            <a:ahLst/>
            <a:cxnLst/>
            <a:rect l="l" t="t" r="r" b="b"/>
            <a:pathLst>
              <a:path w="2007752" h="2379557">
                <a:moveTo>
                  <a:pt x="0" y="0"/>
                </a:moveTo>
                <a:lnTo>
                  <a:pt x="2007751" y="0"/>
                </a:lnTo>
                <a:lnTo>
                  <a:pt x="2007751" y="2379558"/>
                </a:lnTo>
                <a:lnTo>
                  <a:pt x="0" y="2379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1" name="Freeform 16"/>
          <p:cNvSpPr/>
          <p:nvPr/>
        </p:nvSpPr>
        <p:spPr>
          <a:xfrm rot="5400000">
            <a:off x="15923243" y="7964105"/>
            <a:ext cx="1989579" cy="2289265"/>
          </a:xfrm>
          <a:custGeom>
            <a:avLst/>
            <a:gdLst/>
            <a:ahLst/>
            <a:cxnLst/>
            <a:rect l="l" t="t" r="r" b="b"/>
            <a:pathLst>
              <a:path w="1989579" h="2289265">
                <a:moveTo>
                  <a:pt x="0" y="0"/>
                </a:moveTo>
                <a:lnTo>
                  <a:pt x="1989579" y="0"/>
                </a:lnTo>
                <a:lnTo>
                  <a:pt x="1989579" y="2289265"/>
                </a:lnTo>
                <a:lnTo>
                  <a:pt x="0" y="22892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8"/>
          <p:cNvGrpSpPr/>
          <p:nvPr/>
        </p:nvGrpSpPr>
        <p:grpSpPr>
          <a:xfrm>
            <a:off x="594719" y="7566081"/>
            <a:ext cx="3824881" cy="1482152"/>
            <a:chOff x="-5084675" y="249377"/>
            <a:chExt cx="3164785" cy="853956"/>
          </a:xfrm>
        </p:grpSpPr>
        <p:sp>
          <p:nvSpPr>
            <p:cNvPr id="27" name="Freeform 9"/>
            <p:cNvSpPr/>
            <p:nvPr/>
          </p:nvSpPr>
          <p:spPr>
            <a:xfrm>
              <a:off x="-5084675" y="249377"/>
              <a:ext cx="3164785" cy="853956"/>
            </a:xfrm>
            <a:custGeom>
              <a:avLst/>
              <a:gdLst/>
              <a:ahLst/>
              <a:cxnLst/>
              <a:rect l="l" t="t" r="r" b="b"/>
              <a:pathLst>
                <a:path w="3164785" h="1710507">
                  <a:moveTo>
                    <a:pt x="55365" y="0"/>
                  </a:moveTo>
                  <a:lnTo>
                    <a:pt x="3109420" y="0"/>
                  </a:lnTo>
                  <a:cubicBezTo>
                    <a:pt x="3139997" y="0"/>
                    <a:pt x="3164785" y="24788"/>
                    <a:pt x="3164785" y="55365"/>
                  </a:cubicBezTo>
                  <a:lnTo>
                    <a:pt x="3164785" y="1655142"/>
                  </a:lnTo>
                  <a:cubicBezTo>
                    <a:pt x="3164785" y="1685719"/>
                    <a:pt x="3139997" y="1710507"/>
                    <a:pt x="3109420" y="1710507"/>
                  </a:cubicBezTo>
                  <a:lnTo>
                    <a:pt x="55365" y="1710507"/>
                  </a:lnTo>
                  <a:cubicBezTo>
                    <a:pt x="24788" y="1710507"/>
                    <a:pt x="0" y="1685719"/>
                    <a:pt x="0" y="1655142"/>
                  </a:cubicBezTo>
                  <a:lnTo>
                    <a:pt x="0" y="55365"/>
                  </a:lnTo>
                  <a:cubicBezTo>
                    <a:pt x="0" y="24788"/>
                    <a:pt x="24788" y="0"/>
                    <a:pt x="55365" y="0"/>
                  </a:cubicBezTo>
                  <a:close/>
                </a:path>
              </a:pathLst>
            </a:custGeom>
            <a:solidFill>
              <a:schemeClr val="bg1"/>
            </a:solidFill>
            <a:ln cap="rnd">
              <a:noFill/>
              <a:prstDash val="sysDot"/>
              <a:round/>
            </a:ln>
          </p:spPr>
        </p:sp>
        <p:sp>
          <p:nvSpPr>
            <p:cNvPr id="28" name="TextBox 10"/>
            <p:cNvSpPr txBox="1"/>
            <p:nvPr/>
          </p:nvSpPr>
          <p:spPr>
            <a:xfrm>
              <a:off x="-4981593" y="350185"/>
              <a:ext cx="2825579" cy="66688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>
                <a:lnSpc>
                  <a:spcPts val="2100"/>
                </a:lnSpc>
              </a:pPr>
              <a:r>
                <a:rPr lang="en-US" sz="1500" b="1" dirty="0" smtClean="0">
                  <a:latin typeface="DM Sans Bold"/>
                  <a:ea typeface="DM Sans Bold"/>
                  <a:cs typeface="DM Sans Bold"/>
                  <a:sym typeface="DM Sans Bold"/>
                </a:rPr>
                <a:t>Onde</a:t>
              </a:r>
              <a:r>
                <a:rPr lang="en-US" sz="1500" b="1" dirty="0"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sz="1500" b="1" dirty="0" err="1" smtClean="0">
                  <a:latin typeface="DM Sans Bold"/>
                  <a:ea typeface="DM Sans Bold"/>
                  <a:cs typeface="DM Sans Bold"/>
                  <a:sym typeface="DM Sans Bold"/>
                </a:rPr>
                <a:t>assistir</a:t>
              </a:r>
              <a:endParaRPr lang="en-US" sz="1500" b="1" dirty="0" smtClean="0"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smtClean="0">
                  <a:latin typeface="DM Sans" panose="020B0604020202020204" charset="0"/>
                  <a:ea typeface="DM Sans"/>
                  <a:cs typeface="DM Sans"/>
                  <a:sym typeface="DM Sans Bold"/>
                </a:rPr>
                <a:t>Max</a:t>
              </a: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smtClean="0">
                  <a:latin typeface="DM Sans" panose="020B0604020202020204" charset="0"/>
                  <a:ea typeface="DM Sans"/>
                  <a:cs typeface="DM Sans"/>
                  <a:sym typeface="DM Sans Bold"/>
                </a:rPr>
                <a:t>Amazon Prime Video</a:t>
              </a: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err="1" smtClean="0">
                  <a:latin typeface="DM Sans" panose="020B0604020202020204" charset="0"/>
                  <a:ea typeface="DM Sans"/>
                  <a:cs typeface="DM Sans"/>
                  <a:sym typeface="DM Sans Bold"/>
                </a:rPr>
                <a:t>Youtube</a:t>
              </a:r>
              <a:endParaRPr lang="en-US" sz="1500" dirty="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15214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34" t="-56294" b="-79539"/>
            </a:stretch>
          </a:blipFill>
        </p:spPr>
        <p:txBody>
          <a:bodyPr/>
          <a:lstStyle/>
          <a:p>
            <a:r>
              <a:rPr lang="pt-BR"/>
              <a:t>https://youtu.be/VtKyVTnH_Bk?si=vRaemF9D9_B3nQDy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6324600" y="955105"/>
            <a:ext cx="4426212" cy="15927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1599"/>
              </a:lnSpc>
            </a:pPr>
            <a:r>
              <a:rPr lang="en-US" sz="10000" dirty="0" smtClean="0">
                <a:solidFill>
                  <a:srgbClr val="FFFFFF"/>
                </a:solidFill>
                <a:latin typeface="TC October"/>
                <a:ea typeface="TC October"/>
                <a:cs typeface="TC October"/>
                <a:sym typeface="TC October"/>
              </a:rPr>
              <a:t>Trailers</a:t>
            </a:r>
            <a:endParaRPr lang="en-US" sz="10000" dirty="0">
              <a:solidFill>
                <a:srgbClr val="FFFFFF"/>
              </a:solidFill>
              <a:latin typeface="TC October"/>
              <a:ea typeface="TC October"/>
              <a:cs typeface="TC October"/>
              <a:sym typeface="TC October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295400" y="331470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PÂNICO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https://youtu.be/swzTZ2mQypM?si=7mYSfPhcgdnmllcl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2877800" y="9791700"/>
            <a:ext cx="670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Por não conseguir inserir os vídeos, estou inserindo os links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306286" y="4820334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 ENTIDADE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https://youtu.be/yv9oGgGDBQE?si=lK-E_ChkL_0T7sUm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306286" y="6218142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CASO 39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https://youtu.be/yv9oGgGDBQE?si=lK-E_ChkL_0T7sUm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0515600" y="4778184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 SUBSTÂNCIA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https://youtu.be/VtKyVTnH_Bk?si=vRaemF9D9_B3nQDy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0515600" y="3314699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FUJA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https://youtu.be/_sETSm-fnFc?si=6GE3C487P7dDgJwZ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0515600" y="6218142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HEREDITÁRIO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https://youtu.be/Ui13PlmyZhQ?si=RIoFEnYEX8oeDTHX</a:t>
            </a:r>
          </a:p>
        </p:txBody>
      </p:sp>
      <p:sp>
        <p:nvSpPr>
          <p:cNvPr id="14" name="Freeform 3"/>
          <p:cNvSpPr/>
          <p:nvPr/>
        </p:nvSpPr>
        <p:spPr>
          <a:xfrm rot="5400000">
            <a:off x="14462327" y="-284619"/>
            <a:ext cx="3579154" cy="4072192"/>
          </a:xfrm>
          <a:custGeom>
            <a:avLst/>
            <a:gdLst/>
            <a:ahLst/>
            <a:cxnLst/>
            <a:rect l="l" t="t" r="r" b="b"/>
            <a:pathLst>
              <a:path w="4443860" h="4072192">
                <a:moveTo>
                  <a:pt x="0" y="0"/>
                </a:moveTo>
                <a:lnTo>
                  <a:pt x="4443860" y="0"/>
                </a:lnTo>
                <a:lnTo>
                  <a:pt x="4443860" y="4072192"/>
                </a:lnTo>
                <a:lnTo>
                  <a:pt x="0" y="4072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 l="-27351" t="-22978" r="3192" b="22978"/>
            </a:stretch>
          </a:blipFill>
        </p:spPr>
      </p:sp>
      <p:sp>
        <p:nvSpPr>
          <p:cNvPr id="15" name="Freeform 14"/>
          <p:cNvSpPr/>
          <p:nvPr/>
        </p:nvSpPr>
        <p:spPr>
          <a:xfrm rot="10800000">
            <a:off x="38100" y="6923677"/>
            <a:ext cx="1834571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 l="-1" r="-125523"/>
            </a:stretch>
          </a:blipFill>
        </p:spPr>
      </p:sp>
    </p:spTree>
    <p:extLst>
      <p:ext uri="{BB962C8B-B14F-4D97-AF65-F5344CB8AC3E}">
        <p14:creationId xmlns:p14="http://schemas.microsoft.com/office/powerpoint/2010/main" val="28988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677</Words>
  <Application>Microsoft Office PowerPoint</Application>
  <PresentationFormat>Personalizar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9" baseType="lpstr">
      <vt:lpstr>DM Sans</vt:lpstr>
      <vt:lpstr>Arial Black</vt:lpstr>
      <vt:lpstr>TC October</vt:lpstr>
      <vt:lpstr>Courier New</vt:lpstr>
      <vt:lpstr>DM Sans Bold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Halloween Simples Estilo Scrapbook Preto Vermelho</dc:title>
  <cp:lastModifiedBy>NICOLLY DE ALMEIDA GONCALVES</cp:lastModifiedBy>
  <cp:revision>17</cp:revision>
  <dcterms:created xsi:type="dcterms:W3CDTF">2006-08-16T00:00:00Z</dcterms:created>
  <dcterms:modified xsi:type="dcterms:W3CDTF">2025-04-09T19:47:02Z</dcterms:modified>
  <dc:identifier>DAGkKcgZJiY</dc:identifier>
</cp:coreProperties>
</file>